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sldIdLst>
    <p:sldId id="256" r:id="rId2"/>
    <p:sldId id="257" r:id="rId3"/>
    <p:sldId id="258" r:id="rId4"/>
    <p:sldId id="259" r:id="rId5"/>
    <p:sldId id="271" r:id="rId6"/>
    <p:sldId id="272" r:id="rId7"/>
    <p:sldId id="260" r:id="rId8"/>
    <p:sldId id="261" r:id="rId9"/>
    <p:sldId id="262" r:id="rId10"/>
    <p:sldId id="263" r:id="rId11"/>
    <p:sldId id="264" r:id="rId12"/>
    <p:sldId id="265" r:id="rId13"/>
    <p:sldId id="266" r:id="rId14"/>
    <p:sldId id="267" r:id="rId15"/>
    <p:sldId id="268" r:id="rId16"/>
    <p:sldId id="269" r:id="rId17"/>
    <p:sldId id="270" r:id="rId18"/>
    <p:sldId id="273" r:id="rId19"/>
    <p:sldId id="274" r:id="rId20"/>
    <p:sldId id="275" r:id="rId21"/>
    <p:sldId id="276" r:id="rId22"/>
    <p:sldId id="277" r:id="rId23"/>
    <p:sldId id="278" r:id="rId24"/>
    <p:sldId id="279" r:id="rId25"/>
    <p:sldId id="282" r:id="rId26"/>
    <p:sldId id="280" r:id="rId27"/>
    <p:sldId id="283" r:id="rId28"/>
    <p:sldId id="281" r:id="rId29"/>
    <p:sldId id="284" r:id="rId30"/>
    <p:sldId id="285" r:id="rId31"/>
    <p:sldId id="286" r:id="rId32"/>
    <p:sldId id="287" r:id="rId33"/>
    <p:sldId id="28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67A45A-F585-46C3-9D65-CA7DB4918FF6}" type="datetimeFigureOut">
              <a:rPr lang="tr-TR" smtClean="0"/>
              <a:t>27.08.2019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8C09E4-32C5-4082-98C1-B2612C6A6855}" type="slidenum">
              <a:rPr lang="tr-TR" smtClean="0"/>
              <a:t>‹#›</a:t>
            </a:fld>
            <a:endParaRPr lang="tr-TR"/>
          </a:p>
        </p:txBody>
      </p:sp>
    </p:spTree>
    <p:extLst>
      <p:ext uri="{BB962C8B-B14F-4D97-AF65-F5344CB8AC3E}">
        <p14:creationId xmlns:p14="http://schemas.microsoft.com/office/powerpoint/2010/main" val="917210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2" name="Shape 3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95201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127"/>
        <p:cNvGrpSpPr/>
        <p:nvPr/>
      </p:nvGrpSpPr>
      <p:grpSpPr>
        <a:xfrm>
          <a:off x="0" y="0"/>
          <a:ext cx="0" cy="0"/>
          <a:chOff x="0" y="0"/>
          <a:chExt cx="0" cy="0"/>
        </a:xfrm>
      </p:grpSpPr>
      <p:sp>
        <p:nvSpPr>
          <p:cNvPr id="128" name="Shape 128"/>
          <p:cNvSpPr/>
          <p:nvPr/>
        </p:nvSpPr>
        <p:spPr>
          <a:xfrm>
            <a:off x="407150" y="542767"/>
            <a:ext cx="8329800" cy="5772400"/>
          </a:xfrm>
          <a:prstGeom prst="rect">
            <a:avLst/>
          </a:prstGeom>
          <a:solidFill>
            <a:srgbClr val="DEE9F2"/>
          </a:solidFill>
          <a:ln>
            <a:noFill/>
          </a:ln>
        </p:spPr>
        <p:txBody>
          <a:bodyPr wrap="square" lIns="91425" tIns="91425" rIns="91425" bIns="91425" anchor="ctr" anchorCtr="0">
            <a:noAutofit/>
          </a:bodyPr>
          <a:lstStyle/>
          <a:p>
            <a:pPr lvl="0">
              <a:spcBef>
                <a:spcPts val="0"/>
              </a:spcBef>
              <a:buNone/>
            </a:pPr>
            <a:endParaRPr/>
          </a:p>
        </p:txBody>
      </p:sp>
      <p:sp>
        <p:nvSpPr>
          <p:cNvPr id="129" name="Shape 129"/>
          <p:cNvSpPr/>
          <p:nvPr/>
        </p:nvSpPr>
        <p:spPr>
          <a:xfrm>
            <a:off x="-167025" y="745967"/>
            <a:ext cx="2630400" cy="3507200"/>
          </a:xfrm>
          <a:prstGeom prst="ellipse">
            <a:avLst/>
          </a:prstGeom>
          <a:solidFill>
            <a:srgbClr val="02BDC7"/>
          </a:solidFill>
          <a:ln>
            <a:noFill/>
          </a:ln>
        </p:spPr>
        <p:txBody>
          <a:bodyPr wrap="square" lIns="91425" tIns="91425" rIns="91425" bIns="91425" anchor="ctr" anchorCtr="0">
            <a:noAutofit/>
          </a:bodyPr>
          <a:lstStyle/>
          <a:p>
            <a:pPr lvl="0">
              <a:spcBef>
                <a:spcPts val="0"/>
              </a:spcBef>
              <a:buNone/>
            </a:pPr>
            <a:endParaRPr/>
          </a:p>
        </p:txBody>
      </p:sp>
      <p:sp>
        <p:nvSpPr>
          <p:cNvPr id="130" name="Shape 130"/>
          <p:cNvSpPr/>
          <p:nvPr/>
        </p:nvSpPr>
        <p:spPr>
          <a:xfrm>
            <a:off x="1812100" y="361867"/>
            <a:ext cx="1054200" cy="1405600"/>
          </a:xfrm>
          <a:prstGeom prst="ellipse">
            <a:avLst/>
          </a:prstGeom>
          <a:solidFill>
            <a:srgbClr val="FFB600">
              <a:alpha val="79620"/>
            </a:srgbClr>
          </a:solidFill>
          <a:ln>
            <a:noFill/>
          </a:ln>
        </p:spPr>
        <p:txBody>
          <a:bodyPr wrap="square" lIns="91425" tIns="91425" rIns="91425" bIns="91425" anchor="ctr" anchorCtr="0">
            <a:noAutofit/>
          </a:bodyPr>
          <a:lstStyle/>
          <a:p>
            <a:pPr lvl="0">
              <a:spcBef>
                <a:spcPts val="0"/>
              </a:spcBef>
              <a:buNone/>
            </a:pPr>
            <a:endParaRPr/>
          </a:p>
        </p:txBody>
      </p:sp>
      <p:sp>
        <p:nvSpPr>
          <p:cNvPr id="131" name="Shape 131"/>
          <p:cNvSpPr/>
          <p:nvPr/>
        </p:nvSpPr>
        <p:spPr>
          <a:xfrm>
            <a:off x="1704597" y="-172873"/>
            <a:ext cx="300900" cy="401200"/>
          </a:xfrm>
          <a:prstGeom prst="ellipse">
            <a:avLst/>
          </a:prstGeom>
          <a:solidFill>
            <a:srgbClr val="FF9755"/>
          </a:solidFill>
          <a:ln>
            <a:noFill/>
          </a:ln>
        </p:spPr>
        <p:txBody>
          <a:bodyPr wrap="square" lIns="91425" tIns="91425" rIns="91425" bIns="91425" anchor="ctr" anchorCtr="0">
            <a:noAutofit/>
          </a:bodyPr>
          <a:lstStyle/>
          <a:p>
            <a:pPr lvl="0">
              <a:spcBef>
                <a:spcPts val="0"/>
              </a:spcBef>
              <a:buNone/>
            </a:pPr>
            <a:endParaRPr/>
          </a:p>
        </p:txBody>
      </p:sp>
      <p:sp>
        <p:nvSpPr>
          <p:cNvPr id="132" name="Shape 132"/>
          <p:cNvSpPr/>
          <p:nvPr/>
        </p:nvSpPr>
        <p:spPr>
          <a:xfrm>
            <a:off x="228600" y="3849667"/>
            <a:ext cx="605400" cy="807200"/>
          </a:xfrm>
          <a:prstGeom prst="ellipse">
            <a:avLst/>
          </a:prstGeom>
          <a:solidFill>
            <a:srgbClr val="FC4540">
              <a:alpha val="78850"/>
            </a:srgbClr>
          </a:solidFill>
          <a:ln>
            <a:noFill/>
          </a:ln>
        </p:spPr>
        <p:txBody>
          <a:bodyPr wrap="square" lIns="91425" tIns="91425" rIns="91425" bIns="91425" anchor="ctr" anchorCtr="0">
            <a:noAutofit/>
          </a:bodyPr>
          <a:lstStyle/>
          <a:p>
            <a:pPr lvl="0">
              <a:spcBef>
                <a:spcPts val="0"/>
              </a:spcBef>
              <a:buNone/>
            </a:pPr>
            <a:endParaRPr/>
          </a:p>
        </p:txBody>
      </p:sp>
      <p:sp>
        <p:nvSpPr>
          <p:cNvPr id="133" name="Shape 133"/>
          <p:cNvSpPr/>
          <p:nvPr/>
        </p:nvSpPr>
        <p:spPr>
          <a:xfrm>
            <a:off x="1522903" y="421713"/>
            <a:ext cx="213000" cy="284000"/>
          </a:xfrm>
          <a:prstGeom prst="ellipse">
            <a:avLst/>
          </a:prstGeom>
          <a:solidFill>
            <a:srgbClr val="FC4067"/>
          </a:solidFill>
          <a:ln>
            <a:noFill/>
          </a:ln>
        </p:spPr>
        <p:txBody>
          <a:bodyPr wrap="square" lIns="91425" tIns="91425" rIns="91425" bIns="91425" anchor="ctr" anchorCtr="0">
            <a:noAutofit/>
          </a:bodyPr>
          <a:lstStyle/>
          <a:p>
            <a:pPr lvl="0">
              <a:spcBef>
                <a:spcPts val="0"/>
              </a:spcBef>
              <a:buNone/>
            </a:pPr>
            <a:endParaRPr/>
          </a:p>
        </p:txBody>
      </p:sp>
      <p:sp>
        <p:nvSpPr>
          <p:cNvPr id="134" name="Shape 134"/>
          <p:cNvSpPr/>
          <p:nvPr/>
        </p:nvSpPr>
        <p:spPr>
          <a:xfrm>
            <a:off x="7847950" y="5557439"/>
            <a:ext cx="1097700" cy="1463600"/>
          </a:xfrm>
          <a:prstGeom prst="ellipse">
            <a:avLst/>
          </a:prstGeom>
          <a:solidFill>
            <a:srgbClr val="02BDC7"/>
          </a:solidFill>
          <a:ln>
            <a:noFill/>
          </a:ln>
        </p:spPr>
        <p:txBody>
          <a:bodyPr wrap="square" lIns="91425" tIns="91425" rIns="91425" bIns="91425" anchor="ctr" anchorCtr="0">
            <a:noAutofit/>
          </a:bodyPr>
          <a:lstStyle/>
          <a:p>
            <a:pPr lvl="0">
              <a:spcBef>
                <a:spcPts val="0"/>
              </a:spcBef>
              <a:buNone/>
            </a:pPr>
            <a:endParaRPr/>
          </a:p>
        </p:txBody>
      </p:sp>
      <p:sp>
        <p:nvSpPr>
          <p:cNvPr id="135" name="Shape 135"/>
          <p:cNvSpPr/>
          <p:nvPr/>
        </p:nvSpPr>
        <p:spPr>
          <a:xfrm>
            <a:off x="8507494" y="3974861"/>
            <a:ext cx="774600" cy="1032800"/>
          </a:xfrm>
          <a:prstGeom prst="ellipse">
            <a:avLst/>
          </a:pr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136" name="Shape 136"/>
          <p:cNvSpPr/>
          <p:nvPr/>
        </p:nvSpPr>
        <p:spPr>
          <a:xfrm>
            <a:off x="8094101" y="5298587"/>
            <a:ext cx="413400" cy="551200"/>
          </a:xfrm>
          <a:prstGeom prst="ellipse">
            <a:avLst/>
          </a:prstGeom>
          <a:solidFill>
            <a:srgbClr val="FC4540">
              <a:alpha val="78850"/>
            </a:srgbClr>
          </a:solidFill>
          <a:ln>
            <a:noFill/>
          </a:ln>
        </p:spPr>
        <p:txBody>
          <a:bodyPr wrap="square" lIns="91425" tIns="91425" rIns="91425" bIns="91425" anchor="ctr" anchorCtr="0">
            <a:noAutofit/>
          </a:bodyPr>
          <a:lstStyle/>
          <a:p>
            <a:pPr lvl="0">
              <a:spcBef>
                <a:spcPts val="0"/>
              </a:spcBef>
              <a:buNone/>
            </a:pPr>
            <a:endParaRPr/>
          </a:p>
        </p:txBody>
      </p:sp>
      <p:sp>
        <p:nvSpPr>
          <p:cNvPr id="137" name="Shape 137"/>
          <p:cNvSpPr/>
          <p:nvPr/>
        </p:nvSpPr>
        <p:spPr>
          <a:xfrm>
            <a:off x="8622049" y="5163513"/>
            <a:ext cx="213000" cy="284000"/>
          </a:xfrm>
          <a:prstGeom prst="ellipse">
            <a:avLst/>
          </a:prstGeom>
          <a:solidFill>
            <a:srgbClr val="FF9755"/>
          </a:solidFill>
          <a:ln>
            <a:noFill/>
          </a:ln>
        </p:spPr>
        <p:txBody>
          <a:bodyPr wrap="square" lIns="91425" tIns="91425" rIns="91425" bIns="91425" anchor="ctr" anchorCtr="0">
            <a:noAutofit/>
          </a:bodyPr>
          <a:lstStyle/>
          <a:p>
            <a:pPr lvl="0">
              <a:spcBef>
                <a:spcPts val="0"/>
              </a:spcBef>
              <a:buNone/>
            </a:pPr>
            <a:endParaRPr/>
          </a:p>
        </p:txBody>
      </p:sp>
      <p:sp>
        <p:nvSpPr>
          <p:cNvPr id="138" name="Shape 138"/>
          <p:cNvSpPr/>
          <p:nvPr/>
        </p:nvSpPr>
        <p:spPr>
          <a:xfrm>
            <a:off x="7550022" y="6402211"/>
            <a:ext cx="213000" cy="284000"/>
          </a:xfrm>
          <a:prstGeom prst="ellipse">
            <a:avLst/>
          </a:pr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139" name="Shape 139"/>
          <p:cNvSpPr/>
          <p:nvPr/>
        </p:nvSpPr>
        <p:spPr>
          <a:xfrm>
            <a:off x="7325661" y="6232889"/>
            <a:ext cx="93900" cy="125200"/>
          </a:xfrm>
          <a:prstGeom prst="ellipse">
            <a:avLst/>
          </a:prstGeom>
          <a:solidFill>
            <a:srgbClr val="02BDC7"/>
          </a:solidFill>
          <a:ln>
            <a:noFill/>
          </a:ln>
        </p:spPr>
        <p:txBody>
          <a:bodyPr wrap="square" lIns="91425" tIns="91425" rIns="91425" bIns="91425" anchor="ctr" anchorCtr="0">
            <a:noAutofit/>
          </a:bodyPr>
          <a:lstStyle/>
          <a:p>
            <a:pPr lvl="0">
              <a:spcBef>
                <a:spcPts val="0"/>
              </a:spcBef>
              <a:buNone/>
            </a:pPr>
            <a:endParaRPr/>
          </a:p>
        </p:txBody>
      </p:sp>
      <p:sp>
        <p:nvSpPr>
          <p:cNvPr id="140" name="Shape 140"/>
          <p:cNvSpPr/>
          <p:nvPr/>
        </p:nvSpPr>
        <p:spPr>
          <a:xfrm>
            <a:off x="91939" y="3849667"/>
            <a:ext cx="93900" cy="125200"/>
          </a:xfrm>
          <a:prstGeom prst="ellipse">
            <a:avLst/>
          </a:prstGeom>
          <a:solidFill>
            <a:srgbClr val="FFB600"/>
          </a:solidFill>
          <a:ln>
            <a:noFill/>
          </a:ln>
        </p:spPr>
        <p:txBody>
          <a:bodyPr wrap="square" lIns="91425" tIns="91425" rIns="91425" bIns="91425" anchor="ctr" anchorCtr="0">
            <a:noAutofit/>
          </a:bodyPr>
          <a:lstStyle/>
          <a:p>
            <a:pPr lvl="0">
              <a:spcBef>
                <a:spcPts val="0"/>
              </a:spcBef>
              <a:buNone/>
            </a:pPr>
            <a:endParaRPr/>
          </a:p>
        </p:txBody>
      </p:sp>
      <p:sp>
        <p:nvSpPr>
          <p:cNvPr id="141" name="Shape 141"/>
          <p:cNvSpPr/>
          <p:nvPr/>
        </p:nvSpPr>
        <p:spPr>
          <a:xfrm>
            <a:off x="8726412" y="4266754"/>
            <a:ext cx="336767" cy="449023"/>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nvGrpSpPr>
          <p:cNvPr id="142" name="Shape 142"/>
          <p:cNvGrpSpPr/>
          <p:nvPr/>
        </p:nvGrpSpPr>
        <p:grpSpPr>
          <a:xfrm>
            <a:off x="8142376" y="5970098"/>
            <a:ext cx="508851" cy="638281"/>
            <a:chOff x="5972700" y="2330200"/>
            <a:chExt cx="411625" cy="387275"/>
          </a:xfrm>
        </p:grpSpPr>
        <p:sp>
          <p:nvSpPr>
            <p:cNvPr id="143" name="Shape 143"/>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4" name="Shape 144"/>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grpSp>
        <p:nvGrpSpPr>
          <p:cNvPr id="145" name="Shape 145"/>
          <p:cNvGrpSpPr/>
          <p:nvPr/>
        </p:nvGrpSpPr>
        <p:grpSpPr>
          <a:xfrm>
            <a:off x="2139871" y="643387"/>
            <a:ext cx="398658" cy="842560"/>
            <a:chOff x="6718575" y="2318625"/>
            <a:chExt cx="256950" cy="407375"/>
          </a:xfrm>
        </p:grpSpPr>
        <p:sp>
          <p:nvSpPr>
            <p:cNvPr id="146" name="Shape 14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7" name="Shape 14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8" name="Shape 14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9" name="Shape 14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0" name="Shape 15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1" name="Shape 15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2" name="Shape 15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3" name="Shape 15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sp>
        <p:nvSpPr>
          <p:cNvPr id="154" name="Shape 154"/>
          <p:cNvSpPr txBox="1">
            <a:spLocks noGrp="1"/>
          </p:cNvSpPr>
          <p:nvPr>
            <p:ph type="title"/>
          </p:nvPr>
        </p:nvSpPr>
        <p:spPr>
          <a:xfrm>
            <a:off x="144075" y="745967"/>
            <a:ext cx="2142000" cy="3507200"/>
          </a:xfrm>
          <a:prstGeom prst="rect">
            <a:avLst/>
          </a:prstGeom>
        </p:spPr>
        <p:txBody>
          <a:bodyPr wrap="square"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55" name="Shape 155"/>
          <p:cNvSpPr txBox="1">
            <a:spLocks noGrp="1"/>
          </p:cNvSpPr>
          <p:nvPr>
            <p:ph type="body" idx="1"/>
          </p:nvPr>
        </p:nvSpPr>
        <p:spPr>
          <a:xfrm>
            <a:off x="2830925" y="1600200"/>
            <a:ext cx="2516400" cy="41604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156" name="Shape 156"/>
          <p:cNvSpPr txBox="1">
            <a:spLocks noGrp="1"/>
          </p:cNvSpPr>
          <p:nvPr>
            <p:ph type="body" idx="2"/>
          </p:nvPr>
        </p:nvSpPr>
        <p:spPr>
          <a:xfrm>
            <a:off x="5651044" y="1600200"/>
            <a:ext cx="2671500" cy="4160400"/>
          </a:xfrm>
          <a:prstGeom prst="rect">
            <a:avLst/>
          </a:prstGeom>
        </p:spPr>
        <p:txBody>
          <a:bodyPr wrap="square" lIns="91425" tIns="91425" rIns="91425" bIns="91425" anchor="t"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157" name="Shape 157"/>
          <p:cNvSpPr txBox="1">
            <a:spLocks noGrp="1"/>
          </p:cNvSpPr>
          <p:nvPr>
            <p:ph type="sldNum" idx="12"/>
          </p:nvPr>
        </p:nvSpPr>
        <p:spPr>
          <a:xfrm>
            <a:off x="8117984" y="557417"/>
            <a:ext cx="5487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t>‹#›</a:t>
            </a:fld>
            <a:endParaRPr lang="en"/>
          </a:p>
        </p:txBody>
      </p:sp>
    </p:spTree>
    <p:extLst>
      <p:ext uri="{BB962C8B-B14F-4D97-AF65-F5344CB8AC3E}">
        <p14:creationId xmlns:p14="http://schemas.microsoft.com/office/powerpoint/2010/main" val="12805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27.08.2019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27.08.2019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27.08.2019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27.08.2019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27.08.2019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27.08.2019</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27.08.2019</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bilgisayarbilimleri.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epl.it/languages/python3"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bilgisayarbilimleri.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C:\Users\btci\Downloads\kurt-kuzu-ot.sw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C:\Users\btci\Downloads\Hanoi-Kuleleri.sw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file:///C:\Users\btci\Downloads\kurbaga-yer-degistirme.sw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ebtekno.com/apple-ceo-su-tim-cook-kodlama-ingilizce-ogrenmekten-cok-daha-onemli-h34841.html"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pl.it/languages/python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pPr algn="ctr"/>
            <a:r>
              <a:rPr lang="tr-TR" dirty="0"/>
              <a:t>PROBLEM ÇÖZME VE</a:t>
            </a:r>
            <a:br>
              <a:rPr lang="tr-TR" dirty="0"/>
            </a:br>
            <a:r>
              <a:rPr lang="tr-TR" dirty="0"/>
              <a:t>ALGORİTMALAR</a:t>
            </a:r>
          </a:p>
        </p:txBody>
      </p:sp>
      <p:sp>
        <p:nvSpPr>
          <p:cNvPr id="3" name="Alt Başlık 2"/>
          <p:cNvSpPr>
            <a:spLocks noGrp="1"/>
          </p:cNvSpPr>
          <p:nvPr>
            <p:ph type="subTitle" idx="1"/>
          </p:nvPr>
        </p:nvSpPr>
        <p:spPr/>
        <p:txBody>
          <a:bodyPr>
            <a:normAutofit/>
          </a:bodyPr>
          <a:lstStyle/>
          <a:p>
            <a:r>
              <a:rPr lang="tr-TR" dirty="0" smtClean="0"/>
              <a:t>Bu sunu </a:t>
            </a:r>
            <a:r>
              <a:rPr lang="tr-TR" dirty="0" smtClean="0">
                <a:hlinkClick r:id="rId2" action="ppaction://hlinkfile"/>
              </a:rPr>
              <a:t>bilgisayarbilimleri.com</a:t>
            </a:r>
            <a:r>
              <a:rPr lang="tr-TR" dirty="0" smtClean="0"/>
              <a:t> tarafından hazırlanmıştır</a:t>
            </a:r>
            <a:endParaRPr lang="tr-TR" dirty="0"/>
          </a:p>
        </p:txBody>
      </p:sp>
    </p:spTree>
    <p:extLst>
      <p:ext uri="{BB962C8B-B14F-4D97-AF65-F5344CB8AC3E}">
        <p14:creationId xmlns:p14="http://schemas.microsoft.com/office/powerpoint/2010/main" val="2375324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2</a:t>
            </a:r>
            <a:endParaRPr lang="tr-TR" dirty="0"/>
          </a:p>
        </p:txBody>
      </p:sp>
      <p:sp>
        <p:nvSpPr>
          <p:cNvPr id="3" name="İçerik Yer Tutucusu 2"/>
          <p:cNvSpPr>
            <a:spLocks noGrp="1"/>
          </p:cNvSpPr>
          <p:nvPr>
            <p:ph idx="1"/>
          </p:nvPr>
        </p:nvSpPr>
        <p:spPr/>
        <p:txBody>
          <a:bodyPr>
            <a:noAutofit/>
          </a:bodyPr>
          <a:lstStyle/>
          <a:p>
            <a:r>
              <a:rPr lang="tr-TR" sz="2800" dirty="0"/>
              <a:t>a=</a:t>
            </a:r>
            <a:r>
              <a:rPr lang="tr-TR" sz="2800" dirty="0" err="1"/>
              <a:t>int</a:t>
            </a:r>
            <a:r>
              <a:rPr lang="tr-TR" sz="2800" dirty="0"/>
              <a:t>(</a:t>
            </a:r>
            <a:r>
              <a:rPr lang="tr-TR" sz="2800" dirty="0" err="1"/>
              <a:t>input</a:t>
            </a:r>
            <a:r>
              <a:rPr lang="tr-TR" sz="2800" dirty="0"/>
              <a:t>("bir </a:t>
            </a:r>
            <a:r>
              <a:rPr lang="tr-TR" sz="2800" dirty="0" err="1"/>
              <a:t>sayi</a:t>
            </a:r>
            <a:r>
              <a:rPr lang="tr-TR" sz="2800" dirty="0"/>
              <a:t> "))</a:t>
            </a:r>
          </a:p>
          <a:p>
            <a:r>
              <a:rPr lang="tr-TR" sz="2800" dirty="0" err="1"/>
              <a:t>if</a:t>
            </a:r>
            <a:r>
              <a:rPr lang="tr-TR" sz="2800" dirty="0"/>
              <a:t> a&lt;0 :</a:t>
            </a:r>
          </a:p>
          <a:p>
            <a:r>
              <a:rPr lang="tr-TR" sz="2800" dirty="0"/>
              <a:t>  </a:t>
            </a:r>
            <a:r>
              <a:rPr lang="tr-TR" sz="2800" dirty="0" err="1"/>
              <a:t>print</a:t>
            </a:r>
            <a:r>
              <a:rPr lang="tr-TR" sz="2800" dirty="0"/>
              <a:t>("</a:t>
            </a:r>
            <a:r>
              <a:rPr lang="tr-TR" sz="2800" dirty="0" err="1"/>
              <a:t>kanki</a:t>
            </a:r>
            <a:r>
              <a:rPr lang="tr-TR" sz="2800" dirty="0"/>
              <a:t> </a:t>
            </a:r>
            <a:r>
              <a:rPr lang="tr-TR" sz="2800" dirty="0" err="1"/>
              <a:t>sayi</a:t>
            </a:r>
            <a:r>
              <a:rPr lang="tr-TR" sz="2800" dirty="0"/>
              <a:t> 0 dan küçük")</a:t>
            </a:r>
          </a:p>
          <a:p>
            <a:r>
              <a:rPr lang="tr-TR" sz="2800" dirty="0"/>
              <a:t>else :</a:t>
            </a:r>
          </a:p>
          <a:p>
            <a:r>
              <a:rPr lang="tr-TR" sz="2800" dirty="0"/>
              <a:t>  </a:t>
            </a:r>
            <a:r>
              <a:rPr lang="tr-TR" sz="2800" dirty="0" err="1"/>
              <a:t>print</a:t>
            </a:r>
            <a:r>
              <a:rPr lang="tr-TR" sz="2800" dirty="0"/>
              <a:t> ("</a:t>
            </a:r>
            <a:r>
              <a:rPr lang="tr-TR" sz="2800" dirty="0" err="1"/>
              <a:t>kanka</a:t>
            </a:r>
            <a:r>
              <a:rPr lang="tr-TR" sz="2800" dirty="0"/>
              <a:t> </a:t>
            </a:r>
            <a:r>
              <a:rPr lang="tr-TR" sz="2800" dirty="0" err="1"/>
              <a:t>sayi</a:t>
            </a:r>
            <a:r>
              <a:rPr lang="tr-TR" sz="2800" dirty="0"/>
              <a:t> 0 dan büyük be")</a:t>
            </a:r>
          </a:p>
          <a:p>
            <a:pPr marL="114300" indent="0">
              <a:buNone/>
            </a:pPr>
            <a:endParaRPr lang="tr-TR" sz="2800" dirty="0"/>
          </a:p>
          <a:p>
            <a:pPr marL="114300" indent="0">
              <a:buNone/>
            </a:pPr>
            <a:r>
              <a:rPr lang="tr-TR" sz="2800" dirty="0" smtClean="0"/>
              <a:t>Yukarıda yer alan örnekte de koşullu yürütmeye bir örneği görebilirsiniz. </a:t>
            </a:r>
            <a:r>
              <a:rPr lang="tr-TR" sz="2800" dirty="0">
                <a:hlinkClick r:id="rId2"/>
              </a:rPr>
              <a:t>https://</a:t>
            </a:r>
            <a:r>
              <a:rPr lang="tr-TR" sz="2800" dirty="0" smtClean="0">
                <a:hlinkClick r:id="rId2"/>
              </a:rPr>
              <a:t>repl.it/languages/python3</a:t>
            </a:r>
            <a:r>
              <a:rPr lang="tr-TR" sz="2800" dirty="0" smtClean="0"/>
              <a:t> adresine giderek kodları çalıştırabilirsiniz.</a:t>
            </a:r>
            <a:endParaRPr lang="tr-TR" sz="2800" dirty="0"/>
          </a:p>
        </p:txBody>
      </p:sp>
    </p:spTree>
    <p:extLst>
      <p:ext uri="{BB962C8B-B14F-4D97-AF65-F5344CB8AC3E}">
        <p14:creationId xmlns:p14="http://schemas.microsoft.com/office/powerpoint/2010/main" val="38112235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3</a:t>
            </a:r>
            <a:endParaRPr lang="tr-TR" dirty="0"/>
          </a:p>
        </p:txBody>
      </p:sp>
      <p:sp>
        <p:nvSpPr>
          <p:cNvPr id="3" name="İçerik Yer Tutucusu 2"/>
          <p:cNvSpPr>
            <a:spLocks noGrp="1"/>
          </p:cNvSpPr>
          <p:nvPr>
            <p:ph idx="1"/>
          </p:nvPr>
        </p:nvSpPr>
        <p:spPr/>
        <p:txBody>
          <a:bodyPr>
            <a:normAutofit/>
          </a:bodyPr>
          <a:lstStyle/>
          <a:p>
            <a:r>
              <a:rPr lang="en-US" sz="3200" dirty="0"/>
              <a:t>for a in range(1,11):</a:t>
            </a:r>
          </a:p>
          <a:p>
            <a:r>
              <a:rPr lang="en-US" sz="3200" dirty="0"/>
              <a:t>print("bilgisayarbilimleri.com")</a:t>
            </a:r>
          </a:p>
          <a:p>
            <a:r>
              <a:rPr lang="en-US" sz="3200" dirty="0"/>
              <a:t/>
            </a:r>
            <a:br>
              <a:rPr lang="en-US" sz="3200" dirty="0"/>
            </a:br>
            <a:endParaRPr lang="en-US" sz="3200" dirty="0"/>
          </a:p>
          <a:p>
            <a:pPr marL="114300" indent="0">
              <a:buNone/>
            </a:pPr>
            <a:r>
              <a:rPr lang="tr-TR" sz="3200" dirty="0" smtClean="0"/>
              <a:t>Yukarıda yer alan </a:t>
            </a:r>
            <a:r>
              <a:rPr lang="tr-TR" sz="3200" dirty="0" err="1" smtClean="0"/>
              <a:t>for</a:t>
            </a:r>
            <a:r>
              <a:rPr lang="tr-TR" sz="3200" dirty="0" smtClean="0"/>
              <a:t> döngüsü ile tekrarlama işlemi yapabiliriz. Yukarıda yer alan kodlar ile 10 kere kolay bir şekilde </a:t>
            </a:r>
            <a:r>
              <a:rPr lang="tr-TR" sz="3200" dirty="0" smtClean="0">
                <a:hlinkClick r:id="rId2" action="ppaction://hlinkfile"/>
              </a:rPr>
              <a:t>bilgisayarbilimleri.com </a:t>
            </a:r>
            <a:r>
              <a:rPr lang="tr-TR" sz="3200" dirty="0" smtClean="0"/>
              <a:t>yazdırabilirsiniz.</a:t>
            </a:r>
            <a:endParaRPr lang="tr-TR" sz="3200" dirty="0"/>
          </a:p>
        </p:txBody>
      </p:sp>
    </p:spTree>
    <p:extLst>
      <p:ext uri="{BB962C8B-B14F-4D97-AF65-F5344CB8AC3E}">
        <p14:creationId xmlns:p14="http://schemas.microsoft.com/office/powerpoint/2010/main" val="2247450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Programlamada Hata Ayıklama Nedir?</a:t>
            </a:r>
          </a:p>
        </p:txBody>
      </p:sp>
      <p:sp>
        <p:nvSpPr>
          <p:cNvPr id="3" name="İçerik Yer Tutucusu 2"/>
          <p:cNvSpPr>
            <a:spLocks noGrp="1"/>
          </p:cNvSpPr>
          <p:nvPr>
            <p:ph idx="1"/>
          </p:nvPr>
        </p:nvSpPr>
        <p:spPr/>
        <p:txBody>
          <a:bodyPr>
            <a:noAutofit/>
          </a:bodyPr>
          <a:lstStyle/>
          <a:p>
            <a:r>
              <a:rPr lang="tr-TR" sz="2800" b="1" dirty="0">
                <a:solidFill>
                  <a:srgbClr val="FF0000"/>
                </a:solidFill>
              </a:rPr>
              <a:t>Programlama</a:t>
            </a:r>
            <a:r>
              <a:rPr lang="tr-TR" sz="2800" dirty="0"/>
              <a:t>, karmaşık bir süreçtir ve programcılar programlamada hata (</a:t>
            </a:r>
            <a:r>
              <a:rPr lang="tr-TR" sz="2800" dirty="0" err="1"/>
              <a:t>bug</a:t>
            </a:r>
            <a:r>
              <a:rPr lang="tr-TR" sz="2800" dirty="0"/>
              <a:t>) yapabilirler. </a:t>
            </a:r>
            <a:endParaRPr lang="tr-TR" sz="2800" dirty="0" smtClean="0"/>
          </a:p>
          <a:p>
            <a:r>
              <a:rPr lang="tr-TR" sz="2800" dirty="0" smtClean="0"/>
              <a:t>Programlama </a:t>
            </a:r>
            <a:r>
              <a:rPr lang="tr-TR" sz="2800" dirty="0"/>
              <a:t>hatalarını bulma ve düzeltme işlemine hata ayıklama (</a:t>
            </a:r>
            <a:r>
              <a:rPr lang="tr-TR" sz="2800" b="1" dirty="0" err="1">
                <a:solidFill>
                  <a:srgbClr val="FF0000"/>
                </a:solidFill>
              </a:rPr>
              <a:t>debugging</a:t>
            </a:r>
            <a:r>
              <a:rPr lang="tr-TR" sz="2800" dirty="0"/>
              <a:t>) denilir. Bir programda </a:t>
            </a:r>
            <a:r>
              <a:rPr lang="tr-TR" sz="2800" dirty="0" smtClean="0"/>
              <a:t>üç tür </a:t>
            </a:r>
            <a:r>
              <a:rPr lang="tr-TR" sz="2800" dirty="0"/>
              <a:t>hata oluşabilir: </a:t>
            </a:r>
            <a:endParaRPr lang="tr-TR" sz="2800" dirty="0" smtClean="0"/>
          </a:p>
          <a:p>
            <a:endParaRPr lang="tr-TR" sz="2800" dirty="0"/>
          </a:p>
          <a:p>
            <a:r>
              <a:rPr lang="tr-TR" sz="2800" b="1" dirty="0" smtClean="0"/>
              <a:t>söz </a:t>
            </a:r>
            <a:r>
              <a:rPr lang="tr-TR" sz="2800" b="1" dirty="0" err="1"/>
              <a:t>dizimsel</a:t>
            </a:r>
            <a:r>
              <a:rPr lang="tr-TR" sz="2800" b="1" dirty="0"/>
              <a:t> hatalar, </a:t>
            </a:r>
            <a:endParaRPr lang="tr-TR" sz="2800" b="1" dirty="0" smtClean="0"/>
          </a:p>
          <a:p>
            <a:r>
              <a:rPr lang="tr-TR" sz="2800" b="1" dirty="0" smtClean="0"/>
              <a:t>çalışma </a:t>
            </a:r>
            <a:r>
              <a:rPr lang="tr-TR" sz="2800" b="1" dirty="0"/>
              <a:t>zamanı hataları </a:t>
            </a:r>
            <a:endParaRPr lang="tr-TR" sz="2800" b="1" dirty="0" smtClean="0"/>
          </a:p>
          <a:p>
            <a:r>
              <a:rPr lang="tr-TR" sz="2800" b="1" dirty="0" smtClean="0"/>
              <a:t>anlam </a:t>
            </a:r>
            <a:r>
              <a:rPr lang="tr-TR" sz="2800" b="1" dirty="0"/>
              <a:t>bilimsel hatalar.</a:t>
            </a:r>
          </a:p>
        </p:txBody>
      </p:sp>
    </p:spTree>
    <p:extLst>
      <p:ext uri="{BB962C8B-B14F-4D97-AF65-F5344CB8AC3E}">
        <p14:creationId xmlns:p14="http://schemas.microsoft.com/office/powerpoint/2010/main" val="583934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1)Söz </a:t>
            </a:r>
            <a:r>
              <a:rPr lang="tr-TR" dirty="0" err="1" smtClean="0"/>
              <a:t>Dizimsel</a:t>
            </a:r>
            <a:r>
              <a:rPr lang="tr-TR" dirty="0" smtClean="0"/>
              <a:t> Hatalar</a:t>
            </a:r>
            <a:endParaRPr lang="tr-TR" dirty="0"/>
          </a:p>
        </p:txBody>
      </p:sp>
      <p:sp>
        <p:nvSpPr>
          <p:cNvPr id="3" name="İçerik Yer Tutucusu 2"/>
          <p:cNvSpPr>
            <a:spLocks noGrp="1"/>
          </p:cNvSpPr>
          <p:nvPr>
            <p:ph idx="1"/>
          </p:nvPr>
        </p:nvSpPr>
        <p:spPr/>
        <p:txBody>
          <a:bodyPr>
            <a:normAutofit/>
          </a:bodyPr>
          <a:lstStyle/>
          <a:p>
            <a:r>
              <a:rPr lang="tr-TR" sz="2800" dirty="0"/>
              <a:t>Söz dizimi, programın yapısı ve bu yapı hakkındaki kurallar demektir. </a:t>
            </a:r>
            <a:endParaRPr lang="tr-TR" sz="2800" dirty="0" smtClean="0"/>
          </a:p>
          <a:p>
            <a:endParaRPr lang="tr-TR" sz="2800" dirty="0"/>
          </a:p>
          <a:p>
            <a:r>
              <a:rPr lang="tr-TR" sz="2800" dirty="0" smtClean="0"/>
              <a:t>Örneğin </a:t>
            </a:r>
            <a:r>
              <a:rPr lang="tr-TR" sz="2800" dirty="0"/>
              <a:t>Türkçede bir </a:t>
            </a:r>
            <a:r>
              <a:rPr lang="tr-TR" sz="2800" dirty="0" smtClean="0"/>
              <a:t>cümle büyük </a:t>
            </a:r>
            <a:r>
              <a:rPr lang="tr-TR" sz="2800" dirty="0"/>
              <a:t>harfle başlamalı ve uygun bir noktalama işaretiyle sona ermelidir. Bu kurallara uymayan </a:t>
            </a:r>
            <a:r>
              <a:rPr lang="tr-TR" sz="2800" dirty="0" smtClean="0"/>
              <a:t>cümlelere </a:t>
            </a:r>
            <a:r>
              <a:rPr lang="tr-TR" sz="2800" dirty="0"/>
              <a:t>“Söz dizimi hatası içermektedir.” diyebiliriz</a:t>
            </a:r>
            <a:r>
              <a:rPr lang="tr-TR" sz="2800" dirty="0" smtClean="0"/>
              <a:t>.</a:t>
            </a:r>
          </a:p>
          <a:p>
            <a:endParaRPr lang="tr-TR" sz="2800" dirty="0"/>
          </a:p>
          <a:p>
            <a:r>
              <a:rPr lang="tr-TR" sz="2800" dirty="0" smtClean="0"/>
              <a:t>Aynı şekilde programlamada da bazı kurallar vardır.</a:t>
            </a:r>
            <a:endParaRPr lang="tr-TR" sz="2800" dirty="0"/>
          </a:p>
        </p:txBody>
      </p:sp>
    </p:spTree>
    <p:extLst>
      <p:ext uri="{BB962C8B-B14F-4D97-AF65-F5344CB8AC3E}">
        <p14:creationId xmlns:p14="http://schemas.microsoft.com/office/powerpoint/2010/main" val="35593279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7620000" cy="1143000"/>
          </a:xfrm>
        </p:spPr>
        <p:txBody>
          <a:bodyPr/>
          <a:lstStyle/>
          <a:p>
            <a:r>
              <a:rPr lang="tr-TR" dirty="0" smtClean="0"/>
              <a:t>Söz </a:t>
            </a:r>
            <a:r>
              <a:rPr lang="tr-TR" dirty="0" err="1" smtClean="0"/>
              <a:t>Dizimsel</a:t>
            </a:r>
            <a:r>
              <a:rPr lang="tr-TR" dirty="0" smtClean="0"/>
              <a:t> Hata Örnek</a:t>
            </a:r>
            <a:endParaRPr lang="tr-TR" dirty="0"/>
          </a:p>
        </p:txBody>
      </p:sp>
      <p:sp>
        <p:nvSpPr>
          <p:cNvPr id="3" name="İçerik Yer Tutucusu 2"/>
          <p:cNvSpPr>
            <a:spLocks noGrp="1"/>
          </p:cNvSpPr>
          <p:nvPr>
            <p:ph idx="1"/>
          </p:nvPr>
        </p:nvSpPr>
        <p:spPr/>
        <p:txBody>
          <a:bodyPr>
            <a:noAutofit/>
          </a:bodyPr>
          <a:lstStyle/>
          <a:p>
            <a:r>
              <a:rPr lang="tr-TR" sz="2400" dirty="0"/>
              <a:t>a=</a:t>
            </a:r>
            <a:r>
              <a:rPr lang="tr-TR" sz="2400" dirty="0" err="1"/>
              <a:t>int</a:t>
            </a:r>
            <a:r>
              <a:rPr lang="tr-TR" sz="2400" dirty="0"/>
              <a:t>(</a:t>
            </a:r>
            <a:r>
              <a:rPr lang="tr-TR" sz="2400" dirty="0" err="1"/>
              <a:t>input</a:t>
            </a:r>
            <a:r>
              <a:rPr lang="tr-TR" sz="2400" dirty="0"/>
              <a:t>("bir </a:t>
            </a:r>
            <a:r>
              <a:rPr lang="tr-TR" sz="2400" dirty="0" err="1"/>
              <a:t>sayi</a:t>
            </a:r>
            <a:r>
              <a:rPr lang="tr-TR" sz="2400" dirty="0"/>
              <a:t> "))</a:t>
            </a:r>
          </a:p>
          <a:p>
            <a:r>
              <a:rPr lang="tr-TR" sz="2400" dirty="0" err="1"/>
              <a:t>if</a:t>
            </a:r>
            <a:r>
              <a:rPr lang="tr-TR" sz="2400" dirty="0"/>
              <a:t> a&lt;0 </a:t>
            </a:r>
          </a:p>
          <a:p>
            <a:r>
              <a:rPr lang="tr-TR" sz="2400" dirty="0" err="1"/>
              <a:t>print</a:t>
            </a:r>
            <a:r>
              <a:rPr lang="tr-TR" sz="2400" dirty="0"/>
              <a:t>("</a:t>
            </a:r>
            <a:r>
              <a:rPr lang="tr-TR" sz="2400" dirty="0" err="1"/>
              <a:t>kanki</a:t>
            </a:r>
            <a:r>
              <a:rPr lang="tr-TR" sz="2400" dirty="0"/>
              <a:t> </a:t>
            </a:r>
            <a:r>
              <a:rPr lang="tr-TR" sz="2400" dirty="0" err="1"/>
              <a:t>sayi</a:t>
            </a:r>
            <a:r>
              <a:rPr lang="tr-TR" sz="2400" dirty="0"/>
              <a:t> 0 dan küçük")</a:t>
            </a:r>
          </a:p>
          <a:p>
            <a:r>
              <a:rPr lang="tr-TR" sz="2400" dirty="0"/>
              <a:t>else :</a:t>
            </a:r>
          </a:p>
          <a:p>
            <a:r>
              <a:rPr lang="tr-TR" sz="2400" dirty="0" err="1"/>
              <a:t>print</a:t>
            </a:r>
            <a:r>
              <a:rPr lang="tr-TR" sz="2400" dirty="0"/>
              <a:t> ("</a:t>
            </a:r>
            <a:r>
              <a:rPr lang="tr-TR" sz="2400" dirty="0" err="1"/>
              <a:t>kanka</a:t>
            </a:r>
            <a:r>
              <a:rPr lang="tr-TR" sz="2400" dirty="0"/>
              <a:t> </a:t>
            </a:r>
            <a:r>
              <a:rPr lang="tr-TR" sz="2400" dirty="0" err="1"/>
              <a:t>sayi</a:t>
            </a:r>
            <a:r>
              <a:rPr lang="tr-TR" sz="2400" dirty="0"/>
              <a:t> 0 dan büyük be")</a:t>
            </a:r>
          </a:p>
          <a:p>
            <a:endParaRPr lang="tr-TR" sz="2400" dirty="0"/>
          </a:p>
          <a:p>
            <a:r>
              <a:rPr lang="tr-TR" sz="2400" dirty="0" smtClean="0"/>
              <a:t>Yukarıda verilen kodları çalıştırdığımız zaman söz </a:t>
            </a:r>
            <a:r>
              <a:rPr lang="tr-TR" sz="2400" dirty="0" err="1" smtClean="0"/>
              <a:t>dizimsel</a:t>
            </a:r>
            <a:r>
              <a:rPr lang="tr-TR" sz="2400" dirty="0" smtClean="0"/>
              <a:t> hatası verecektir. Çünkü </a:t>
            </a:r>
            <a:r>
              <a:rPr lang="tr-TR" sz="2400" dirty="0" err="1" smtClean="0"/>
              <a:t>if</a:t>
            </a:r>
            <a:r>
              <a:rPr lang="tr-TR" sz="2400" dirty="0" smtClean="0"/>
              <a:t> a&lt;0 kodundan sonra : işareti konmamıştır.</a:t>
            </a:r>
          </a:p>
          <a:p>
            <a:endParaRPr lang="tr-TR" sz="2400" dirty="0"/>
          </a:p>
          <a:p>
            <a:r>
              <a:rPr lang="tr-TR" sz="2400" dirty="0" smtClean="0"/>
              <a:t>Söz </a:t>
            </a:r>
            <a:r>
              <a:rPr lang="tr-TR" sz="2400" dirty="0" err="1" smtClean="0"/>
              <a:t>dizimsel</a:t>
            </a:r>
            <a:r>
              <a:rPr lang="tr-TR" sz="2400" dirty="0" smtClean="0"/>
              <a:t> hatanın diğer ismi </a:t>
            </a:r>
            <a:r>
              <a:rPr lang="tr-TR" sz="2400" b="1" dirty="0" err="1" smtClean="0">
                <a:solidFill>
                  <a:srgbClr val="FF0000"/>
                </a:solidFill>
              </a:rPr>
              <a:t>SyntaxError’dur</a:t>
            </a:r>
            <a:endParaRPr lang="tr-TR" sz="2400" b="1" dirty="0">
              <a:solidFill>
                <a:srgbClr val="FF0000"/>
              </a:solidFill>
            </a:endParaRPr>
          </a:p>
        </p:txBody>
      </p:sp>
    </p:spTree>
    <p:extLst>
      <p:ext uri="{BB962C8B-B14F-4D97-AF65-F5344CB8AC3E}">
        <p14:creationId xmlns:p14="http://schemas.microsoft.com/office/powerpoint/2010/main" val="1602469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2)Çalışma Zamanı Hataları</a:t>
            </a:r>
            <a:endParaRPr lang="tr-TR" dirty="0"/>
          </a:p>
        </p:txBody>
      </p:sp>
      <p:sp>
        <p:nvSpPr>
          <p:cNvPr id="3" name="İçerik Yer Tutucusu 2"/>
          <p:cNvSpPr>
            <a:spLocks noGrp="1"/>
          </p:cNvSpPr>
          <p:nvPr>
            <p:ph idx="1"/>
          </p:nvPr>
        </p:nvSpPr>
        <p:spPr/>
        <p:txBody>
          <a:bodyPr>
            <a:normAutofit/>
          </a:bodyPr>
          <a:lstStyle/>
          <a:p>
            <a:r>
              <a:rPr lang="tr-TR" sz="3600" dirty="0"/>
              <a:t>Bu hatalar ancak program çalıştırıldıktan sonra ortaya çıkar. Hesaplanması mümkün olmayan </a:t>
            </a:r>
            <a:r>
              <a:rPr lang="tr-TR" sz="3600" dirty="0" smtClean="0"/>
              <a:t>işlemler </a:t>
            </a:r>
            <a:r>
              <a:rPr lang="tr-TR" sz="3600" dirty="0"/>
              <a:t>(</a:t>
            </a:r>
            <a:r>
              <a:rPr lang="tr-TR" sz="3600" dirty="0">
                <a:solidFill>
                  <a:srgbClr val="FF0000"/>
                </a:solidFill>
              </a:rPr>
              <a:t>sıfıra bölünme</a:t>
            </a:r>
            <a:r>
              <a:rPr lang="tr-TR" sz="3600" dirty="0"/>
              <a:t>) ya da hiç gerçekleşmeyecek koşulların (</a:t>
            </a:r>
            <a:r>
              <a:rPr lang="tr-TR" sz="3600" dirty="0">
                <a:solidFill>
                  <a:srgbClr val="FF0000"/>
                </a:solidFill>
              </a:rPr>
              <a:t>5&lt;3</a:t>
            </a:r>
            <a:r>
              <a:rPr lang="tr-TR" sz="3600" dirty="0"/>
              <a:t>) yürütülmesi gibi durumlarda </a:t>
            </a:r>
            <a:r>
              <a:rPr lang="tr-TR" sz="3600" dirty="0" smtClean="0"/>
              <a:t>ortaya çıkar.</a:t>
            </a:r>
          </a:p>
          <a:p>
            <a:r>
              <a:rPr lang="tr-TR" sz="3600" b="1" dirty="0" smtClean="0">
                <a:solidFill>
                  <a:srgbClr val="FF0000"/>
                </a:solidFill>
              </a:rPr>
              <a:t>Runtime</a:t>
            </a:r>
            <a:r>
              <a:rPr lang="tr-TR" sz="3600" dirty="0" smtClean="0"/>
              <a:t> hatası olarak da bilinir</a:t>
            </a:r>
            <a:endParaRPr lang="tr-TR" sz="3600" dirty="0"/>
          </a:p>
        </p:txBody>
      </p:sp>
    </p:spTree>
    <p:extLst>
      <p:ext uri="{BB962C8B-B14F-4D97-AF65-F5344CB8AC3E}">
        <p14:creationId xmlns:p14="http://schemas.microsoft.com/office/powerpoint/2010/main" val="327884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Çalışma Zamanı Hatası Örnek</a:t>
            </a:r>
            <a:endParaRPr lang="tr-TR" dirty="0"/>
          </a:p>
        </p:txBody>
      </p:sp>
      <p:sp>
        <p:nvSpPr>
          <p:cNvPr id="3" name="İçerik Yer Tutucusu 2"/>
          <p:cNvSpPr>
            <a:spLocks noGrp="1"/>
          </p:cNvSpPr>
          <p:nvPr>
            <p:ph idx="1"/>
          </p:nvPr>
        </p:nvSpPr>
        <p:spPr/>
        <p:txBody>
          <a:bodyPr>
            <a:normAutofit/>
          </a:bodyPr>
          <a:lstStyle/>
          <a:p>
            <a:r>
              <a:rPr lang="tr-TR" sz="3200" dirty="0"/>
              <a:t>a=5</a:t>
            </a:r>
          </a:p>
          <a:p>
            <a:r>
              <a:rPr lang="tr-TR" sz="3200" dirty="0"/>
              <a:t>b=0</a:t>
            </a:r>
          </a:p>
          <a:p>
            <a:r>
              <a:rPr lang="tr-TR" sz="3200" dirty="0"/>
              <a:t>c=a/b</a:t>
            </a:r>
          </a:p>
          <a:p>
            <a:r>
              <a:rPr lang="tr-TR" sz="3200" dirty="0" err="1"/>
              <a:t>print</a:t>
            </a:r>
            <a:r>
              <a:rPr lang="tr-TR" sz="3200" dirty="0"/>
              <a:t>(c)</a:t>
            </a:r>
          </a:p>
          <a:p>
            <a:endParaRPr lang="tr-TR" sz="3200" dirty="0" smtClean="0"/>
          </a:p>
          <a:p>
            <a:r>
              <a:rPr lang="tr-TR" sz="3200" dirty="0" smtClean="0"/>
              <a:t>Yukarıda verilen </a:t>
            </a:r>
            <a:r>
              <a:rPr lang="tr-TR" sz="3200" dirty="0" err="1" smtClean="0"/>
              <a:t>python</a:t>
            </a:r>
            <a:r>
              <a:rPr lang="tr-TR" sz="3200" dirty="0" smtClean="0"/>
              <a:t> kodu çalıştırıldığında hata verecektir. Çünkü 5/0 ibaresi tanımsızdır</a:t>
            </a:r>
            <a:endParaRPr lang="tr-TR" sz="3200" dirty="0"/>
          </a:p>
        </p:txBody>
      </p:sp>
    </p:spTree>
    <p:extLst>
      <p:ext uri="{BB962C8B-B14F-4D97-AF65-F5344CB8AC3E}">
        <p14:creationId xmlns:p14="http://schemas.microsoft.com/office/powerpoint/2010/main" val="1434694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3)Anlam Bilimsel Hatalar</a:t>
            </a:r>
            <a:endParaRPr lang="tr-TR" dirty="0"/>
          </a:p>
        </p:txBody>
      </p:sp>
      <p:sp>
        <p:nvSpPr>
          <p:cNvPr id="3" name="İçerik Yer Tutucusu 2"/>
          <p:cNvSpPr>
            <a:spLocks noGrp="1"/>
          </p:cNvSpPr>
          <p:nvPr>
            <p:ph idx="1"/>
          </p:nvPr>
        </p:nvSpPr>
        <p:spPr/>
        <p:txBody>
          <a:bodyPr>
            <a:normAutofit fontScale="92500"/>
          </a:bodyPr>
          <a:lstStyle/>
          <a:p>
            <a:r>
              <a:rPr lang="tr-TR" sz="2800" dirty="0"/>
              <a:t>Bu durumda program, genellikle hata vermeden çalışır ancak çoğu zaman beklenen sonucu üretmez.</a:t>
            </a:r>
          </a:p>
          <a:p>
            <a:pPr marL="114300" indent="0">
              <a:buNone/>
            </a:pPr>
            <a:endParaRPr lang="tr-TR" sz="2800" dirty="0"/>
          </a:p>
          <a:p>
            <a:r>
              <a:rPr lang="tr-TR" sz="2800" dirty="0"/>
              <a:t>Bu yüzden programı satır </a:t>
            </a:r>
            <a:r>
              <a:rPr lang="tr-TR" sz="2800" dirty="0" err="1"/>
              <a:t>satır</a:t>
            </a:r>
            <a:r>
              <a:rPr lang="tr-TR" sz="2800" dirty="0"/>
              <a:t> çalıştırarak, farklı adımlardaki çıktıları gözlemleyerek nerede mantık </a:t>
            </a:r>
            <a:r>
              <a:rPr lang="tr-TR" sz="2800" dirty="0" smtClean="0"/>
              <a:t>hatası </a:t>
            </a:r>
            <a:r>
              <a:rPr lang="tr-TR" sz="2800" dirty="0"/>
              <a:t>yapıldığını bularak program doğru biçimde çalışana kadar bu hataları ayıklamak gerekir</a:t>
            </a:r>
            <a:r>
              <a:rPr lang="tr-TR" sz="2800" dirty="0" smtClean="0"/>
              <a:t>.</a:t>
            </a:r>
          </a:p>
          <a:p>
            <a:endParaRPr lang="tr-TR" sz="2800" dirty="0" smtClean="0"/>
          </a:p>
          <a:p>
            <a:r>
              <a:rPr lang="tr-TR" sz="2800" dirty="0" smtClean="0"/>
              <a:t>Kısaca program çalışır ama bir yerlerde mantık hatası vardır önemli olan bu hatayı bulmak ve ortaya çıkarmaktır.</a:t>
            </a:r>
            <a:endParaRPr lang="tr-TR" sz="2800" dirty="0"/>
          </a:p>
        </p:txBody>
      </p:sp>
    </p:spTree>
    <p:extLst>
      <p:ext uri="{BB962C8B-B14F-4D97-AF65-F5344CB8AC3E}">
        <p14:creationId xmlns:p14="http://schemas.microsoft.com/office/powerpoint/2010/main" val="426963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Günlük Hayatta Problem Çözme</a:t>
            </a:r>
            <a:endParaRPr lang="tr-TR" dirty="0"/>
          </a:p>
        </p:txBody>
      </p:sp>
      <p:sp>
        <p:nvSpPr>
          <p:cNvPr id="3" name="İçerik Yer Tutucusu 2"/>
          <p:cNvSpPr>
            <a:spLocks noGrp="1"/>
          </p:cNvSpPr>
          <p:nvPr>
            <p:ph idx="1"/>
          </p:nvPr>
        </p:nvSpPr>
        <p:spPr>
          <a:xfrm>
            <a:off x="457200" y="1600200"/>
            <a:ext cx="7620000" cy="5257800"/>
          </a:xfrm>
        </p:spPr>
        <p:txBody>
          <a:bodyPr>
            <a:noAutofit/>
          </a:bodyPr>
          <a:lstStyle/>
          <a:p>
            <a:pPr lvl="0"/>
            <a:r>
              <a:rPr lang="tr-TR" sz="3200" dirty="0"/>
              <a:t>En iyi kararı vermek aslında problem çözmektir. </a:t>
            </a:r>
            <a:r>
              <a:rPr lang="tr-TR" sz="3200" u="sng" dirty="0"/>
              <a:t>İnsan hayatı aslında bir problem çözme sürecidir.</a:t>
            </a:r>
            <a:r>
              <a:rPr lang="tr-TR" sz="3200" dirty="0"/>
              <a:t/>
            </a:r>
            <a:br>
              <a:rPr lang="tr-TR" sz="3200" dirty="0"/>
            </a:br>
            <a:endParaRPr lang="tr-TR" sz="3200" dirty="0" smtClean="0"/>
          </a:p>
          <a:p>
            <a:pPr lvl="0"/>
            <a:r>
              <a:rPr lang="tr-TR" sz="3200" dirty="0" smtClean="0"/>
              <a:t>Genellikle </a:t>
            </a:r>
            <a:r>
              <a:rPr lang="tr-TR" sz="3200" dirty="0"/>
              <a:t>bir problemin birden fazla çözümü vardır, her bir çözüm bir alternatif olarak düşünülebilir.</a:t>
            </a:r>
            <a:br>
              <a:rPr lang="tr-TR" sz="3200" dirty="0"/>
            </a:br>
            <a:r>
              <a:rPr lang="tr-TR" sz="3200" dirty="0"/>
              <a:t>Problem çözme, amaca ulaşabilmek için alternatifler arasından en uygun yolu belirlemektir. </a:t>
            </a:r>
            <a:br>
              <a:rPr lang="tr-TR" sz="3200" dirty="0"/>
            </a:br>
            <a:r>
              <a:rPr lang="tr-TR" sz="3200" dirty="0"/>
              <a:t/>
            </a:r>
            <a:br>
              <a:rPr lang="tr-TR" sz="3200" dirty="0"/>
            </a:br>
            <a:r>
              <a:rPr lang="tr-TR" sz="3200" dirty="0"/>
              <a:t> </a:t>
            </a:r>
            <a:br>
              <a:rPr lang="tr-TR" sz="3200" dirty="0"/>
            </a:br>
            <a:endParaRPr lang="en" sz="3200" dirty="0"/>
          </a:p>
          <a:p>
            <a:endParaRPr lang="tr-TR" sz="3200" dirty="0"/>
          </a:p>
        </p:txBody>
      </p:sp>
    </p:spTree>
    <p:extLst>
      <p:ext uri="{BB962C8B-B14F-4D97-AF65-F5344CB8AC3E}">
        <p14:creationId xmlns:p14="http://schemas.microsoft.com/office/powerpoint/2010/main" val="38838204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PROBLEM ÖRNEK</a:t>
            </a:r>
            <a:endParaRPr lang="tr-TR" dirty="0"/>
          </a:p>
        </p:txBody>
      </p:sp>
      <p:sp>
        <p:nvSpPr>
          <p:cNvPr id="3" name="İçerik Yer Tutucusu 2"/>
          <p:cNvSpPr>
            <a:spLocks noGrp="1"/>
          </p:cNvSpPr>
          <p:nvPr>
            <p:ph idx="1"/>
          </p:nvPr>
        </p:nvSpPr>
        <p:spPr/>
        <p:txBody>
          <a:bodyPr>
            <a:noAutofit/>
          </a:bodyPr>
          <a:lstStyle/>
          <a:p>
            <a:pPr marL="114300" indent="0" algn="ctr">
              <a:buNone/>
            </a:pPr>
            <a:r>
              <a:rPr lang="tr-TR" sz="5400" b="1" dirty="0" smtClean="0"/>
              <a:t>Şimdi hayatınızla ilgili bir  problem durumunu örnek verin ve nasıl çözüme kavuşturduğunuzu konuşalım</a:t>
            </a:r>
            <a:endParaRPr lang="tr-TR" sz="5400" b="1" dirty="0"/>
          </a:p>
        </p:txBody>
      </p:sp>
    </p:spTree>
    <p:extLst>
      <p:ext uri="{BB962C8B-B14F-4D97-AF65-F5344CB8AC3E}">
        <p14:creationId xmlns:p14="http://schemas.microsoft.com/office/powerpoint/2010/main" val="280793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Problem Nedir?</a:t>
            </a:r>
            <a:endParaRPr lang="tr-TR" dirty="0"/>
          </a:p>
        </p:txBody>
      </p:sp>
      <p:sp>
        <p:nvSpPr>
          <p:cNvPr id="3" name="İçerik Yer Tutucusu 2"/>
          <p:cNvSpPr>
            <a:spLocks noGrp="1"/>
          </p:cNvSpPr>
          <p:nvPr>
            <p:ph idx="1"/>
          </p:nvPr>
        </p:nvSpPr>
        <p:spPr/>
        <p:txBody>
          <a:bodyPr>
            <a:normAutofit/>
          </a:bodyPr>
          <a:lstStyle/>
          <a:p>
            <a:r>
              <a:rPr lang="tr-TR" sz="3600" b="1" dirty="0" smtClean="0">
                <a:solidFill>
                  <a:srgbClr val="FF0000"/>
                </a:solidFill>
              </a:rPr>
              <a:t>Kısaca</a:t>
            </a:r>
            <a:r>
              <a:rPr lang="tr-TR" sz="3600" dirty="0" smtClean="0"/>
              <a:t>;</a:t>
            </a:r>
            <a:r>
              <a:rPr lang="tr-TR" sz="3600" dirty="0"/>
              <a:t> </a:t>
            </a:r>
            <a:r>
              <a:rPr lang="tr-TR" sz="3600" dirty="0" smtClean="0"/>
              <a:t>Çözülmesi </a:t>
            </a:r>
            <a:r>
              <a:rPr lang="tr-TR" sz="3600" dirty="0"/>
              <a:t>gereken mesele, soru veya aşılması gereken </a:t>
            </a:r>
            <a:r>
              <a:rPr lang="tr-TR" sz="3600" dirty="0" smtClean="0"/>
              <a:t>engel olarak düşünebiliriz</a:t>
            </a:r>
            <a:endParaRPr lang="tr-TR" sz="3600" dirty="0"/>
          </a:p>
        </p:txBody>
      </p:sp>
      <p:sp>
        <p:nvSpPr>
          <p:cNvPr id="4" name="AutoShape 2" descr="problem nedir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28" name="Picture 4" descr="problem nedir ile ilgili gÃ¶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645024"/>
            <a:ext cx="4104456" cy="2670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366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Problem Çözme Teknikleri</a:t>
            </a:r>
            <a:endParaRPr lang="tr-TR" dirty="0"/>
          </a:p>
        </p:txBody>
      </p:sp>
      <p:sp>
        <p:nvSpPr>
          <p:cNvPr id="3" name="İçerik Yer Tutucusu 2"/>
          <p:cNvSpPr>
            <a:spLocks noGrp="1"/>
          </p:cNvSpPr>
          <p:nvPr>
            <p:ph idx="1"/>
          </p:nvPr>
        </p:nvSpPr>
        <p:spPr/>
        <p:txBody>
          <a:bodyPr>
            <a:noAutofit/>
          </a:bodyPr>
          <a:lstStyle/>
          <a:p>
            <a:pPr marL="114300" lvl="0" indent="0" algn="ctr">
              <a:buNone/>
            </a:pPr>
            <a:r>
              <a:rPr lang="tr-TR" sz="3600" b="1" dirty="0"/>
              <a:t>Her Zaman Bir Planınız </a:t>
            </a:r>
            <a:r>
              <a:rPr lang="tr-TR" sz="3600" b="1" dirty="0" smtClean="0"/>
              <a:t>Olsun</a:t>
            </a:r>
          </a:p>
          <a:p>
            <a:pPr marL="114300" lvl="0" indent="0" algn="ctr">
              <a:buNone/>
            </a:pPr>
            <a:r>
              <a:rPr lang="tr-TR" sz="3600" b="1" dirty="0" smtClean="0"/>
              <a:t>Problemi </a:t>
            </a:r>
            <a:r>
              <a:rPr lang="tr-TR" sz="3600" b="1" dirty="0"/>
              <a:t>Tekrar İfade Edin</a:t>
            </a:r>
            <a:r>
              <a:rPr lang="tr-TR" sz="3600" dirty="0"/>
              <a:t> </a:t>
            </a:r>
            <a:br>
              <a:rPr lang="tr-TR" sz="3600" dirty="0"/>
            </a:br>
            <a:r>
              <a:rPr lang="tr-TR" sz="3600" b="1" dirty="0"/>
              <a:t>Problemi Küçük Parçalara Ayırın</a:t>
            </a:r>
            <a:r>
              <a:rPr lang="tr-TR" sz="3600" dirty="0"/>
              <a:t> </a:t>
            </a:r>
            <a:br>
              <a:rPr lang="tr-TR" sz="3600" dirty="0"/>
            </a:br>
            <a:r>
              <a:rPr lang="tr-TR" sz="3600" b="1" dirty="0"/>
              <a:t>Önce Bildiklerinizden Yola Çıkın</a:t>
            </a:r>
            <a:r>
              <a:rPr lang="tr-TR" sz="3600" dirty="0"/>
              <a:t> </a:t>
            </a:r>
            <a:br>
              <a:rPr lang="tr-TR" sz="3600" dirty="0"/>
            </a:br>
            <a:r>
              <a:rPr lang="tr-TR" sz="3600" b="1" dirty="0"/>
              <a:t>Problemi Basitleştirin</a:t>
            </a:r>
            <a:r>
              <a:rPr lang="tr-TR" sz="3600" dirty="0"/>
              <a:t> </a:t>
            </a:r>
            <a:br>
              <a:rPr lang="tr-TR" sz="3600" dirty="0"/>
            </a:br>
            <a:r>
              <a:rPr lang="tr-TR" sz="3600" b="1" dirty="0"/>
              <a:t>Benzerlikleri Arayın</a:t>
            </a:r>
            <a:r>
              <a:rPr lang="tr-TR" sz="3600" dirty="0"/>
              <a:t> </a:t>
            </a:r>
            <a:br>
              <a:rPr lang="tr-TR" sz="3600" dirty="0"/>
            </a:br>
            <a:r>
              <a:rPr lang="tr-TR" sz="3600" b="1" dirty="0"/>
              <a:t>Deneme Yapın</a:t>
            </a:r>
            <a:r>
              <a:rPr lang="tr-TR" sz="3600" dirty="0"/>
              <a:t> </a:t>
            </a:r>
            <a:br>
              <a:rPr lang="tr-TR" sz="3600" dirty="0"/>
            </a:br>
            <a:r>
              <a:rPr lang="tr-TR" sz="3600" b="1" dirty="0"/>
              <a:t>Asla Vazgeçmeyin</a:t>
            </a:r>
            <a:r>
              <a:rPr lang="tr-TR" sz="3600" dirty="0"/>
              <a:t> </a:t>
            </a:r>
            <a:br>
              <a:rPr lang="tr-TR" sz="3600" dirty="0"/>
            </a:br>
            <a:r>
              <a:rPr lang="tr-TR" sz="3600" dirty="0"/>
              <a:t> </a:t>
            </a:r>
            <a:br>
              <a:rPr lang="tr-TR" sz="3600" dirty="0"/>
            </a:br>
            <a:endParaRPr lang="en" sz="3600" dirty="0"/>
          </a:p>
          <a:p>
            <a:endParaRPr lang="tr-TR" sz="3600" dirty="0"/>
          </a:p>
        </p:txBody>
      </p:sp>
    </p:spTree>
    <p:extLst>
      <p:ext uri="{BB962C8B-B14F-4D97-AF65-F5344CB8AC3E}">
        <p14:creationId xmlns:p14="http://schemas.microsoft.com/office/powerpoint/2010/main" val="14311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PROBLEM DURUMU 1</a:t>
            </a:r>
            <a:endParaRPr lang="tr-TR" dirty="0"/>
          </a:p>
        </p:txBody>
      </p:sp>
      <p:sp>
        <p:nvSpPr>
          <p:cNvPr id="3" name="İçerik Yer Tutucusu 2"/>
          <p:cNvSpPr>
            <a:spLocks noGrp="1"/>
          </p:cNvSpPr>
          <p:nvPr>
            <p:ph idx="1"/>
          </p:nvPr>
        </p:nvSpPr>
        <p:spPr/>
        <p:txBody>
          <a:bodyPr/>
          <a:lstStyle/>
          <a:p>
            <a:endParaRPr lang="tr-TR"/>
          </a:p>
        </p:txBody>
      </p:sp>
      <p:pic>
        <p:nvPicPr>
          <p:cNvPr id="4" name="Resim 3"/>
          <p:cNvPicPr>
            <a:picLocks noChangeAspect="1"/>
          </p:cNvPicPr>
          <p:nvPr/>
        </p:nvPicPr>
        <p:blipFill>
          <a:blip r:embed="rId2"/>
          <a:stretch>
            <a:fillRect/>
          </a:stretch>
        </p:blipFill>
        <p:spPr>
          <a:xfrm>
            <a:off x="251520" y="1386166"/>
            <a:ext cx="8028384" cy="5355201"/>
          </a:xfrm>
          <a:prstGeom prst="rect">
            <a:avLst/>
          </a:prstGeom>
        </p:spPr>
      </p:pic>
    </p:spTree>
    <p:extLst>
      <p:ext uri="{BB962C8B-B14F-4D97-AF65-F5344CB8AC3E}">
        <p14:creationId xmlns:p14="http://schemas.microsoft.com/office/powerpoint/2010/main" val="29188325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PROBLEM DURUMU 2</a:t>
            </a:r>
            <a:endParaRPr lang="tr-TR" dirty="0"/>
          </a:p>
        </p:txBody>
      </p:sp>
      <p:sp>
        <p:nvSpPr>
          <p:cNvPr id="3" name="İçerik Yer Tutucusu 2"/>
          <p:cNvSpPr>
            <a:spLocks noGrp="1"/>
          </p:cNvSpPr>
          <p:nvPr>
            <p:ph idx="1"/>
          </p:nvPr>
        </p:nvSpPr>
        <p:spPr/>
        <p:txBody>
          <a:bodyPr/>
          <a:lstStyle/>
          <a:p>
            <a:endParaRPr lang="tr-TR"/>
          </a:p>
        </p:txBody>
      </p:sp>
      <p:pic>
        <p:nvPicPr>
          <p:cNvPr id="5" name="Resim 4"/>
          <p:cNvPicPr>
            <a:picLocks noChangeAspect="1"/>
          </p:cNvPicPr>
          <p:nvPr/>
        </p:nvPicPr>
        <p:blipFill>
          <a:blip r:embed="rId2"/>
          <a:stretch>
            <a:fillRect/>
          </a:stretch>
        </p:blipFill>
        <p:spPr>
          <a:xfrm>
            <a:off x="179512" y="1412776"/>
            <a:ext cx="8064896" cy="5256584"/>
          </a:xfrm>
          <a:prstGeom prst="rect">
            <a:avLst/>
          </a:prstGeom>
        </p:spPr>
      </p:pic>
    </p:spTree>
    <p:extLst>
      <p:ext uri="{BB962C8B-B14F-4D97-AF65-F5344CB8AC3E}">
        <p14:creationId xmlns:p14="http://schemas.microsoft.com/office/powerpoint/2010/main" val="2425206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PROBLEM DURUMU 3</a:t>
            </a:r>
            <a:endParaRPr lang="tr-TR" dirty="0"/>
          </a:p>
        </p:txBody>
      </p:sp>
      <p:sp>
        <p:nvSpPr>
          <p:cNvPr id="3" name="İçerik Yer Tutucusu 2"/>
          <p:cNvSpPr>
            <a:spLocks noGrp="1"/>
          </p:cNvSpPr>
          <p:nvPr>
            <p:ph idx="1"/>
          </p:nvPr>
        </p:nvSpPr>
        <p:spPr/>
        <p:txBody>
          <a:bodyPr/>
          <a:lstStyle/>
          <a:p>
            <a:endParaRPr lang="tr-TR" dirty="0"/>
          </a:p>
        </p:txBody>
      </p:sp>
      <p:pic>
        <p:nvPicPr>
          <p:cNvPr id="6" name="Resim 5"/>
          <p:cNvPicPr>
            <a:picLocks noChangeAspect="1"/>
          </p:cNvPicPr>
          <p:nvPr/>
        </p:nvPicPr>
        <p:blipFill>
          <a:blip r:embed="rId2"/>
          <a:stretch>
            <a:fillRect/>
          </a:stretch>
        </p:blipFill>
        <p:spPr>
          <a:xfrm>
            <a:off x="755576" y="1268760"/>
            <a:ext cx="6840760" cy="5400600"/>
          </a:xfrm>
          <a:prstGeom prst="rect">
            <a:avLst/>
          </a:prstGeom>
        </p:spPr>
      </p:pic>
    </p:spTree>
    <p:extLst>
      <p:ext uri="{BB962C8B-B14F-4D97-AF65-F5344CB8AC3E}">
        <p14:creationId xmlns:p14="http://schemas.microsoft.com/office/powerpoint/2010/main" val="6538095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Kurt Kuzu Ot</a:t>
            </a:r>
            <a:endParaRPr lang="tr-TR" dirty="0"/>
          </a:p>
        </p:txBody>
      </p:sp>
      <p:sp>
        <p:nvSpPr>
          <p:cNvPr id="3" name="İçerik Yer Tutucusu 2"/>
          <p:cNvSpPr>
            <a:spLocks noGrp="1"/>
          </p:cNvSpPr>
          <p:nvPr>
            <p:ph idx="1"/>
          </p:nvPr>
        </p:nvSpPr>
        <p:spPr/>
        <p:txBody>
          <a:bodyPr>
            <a:normAutofit lnSpcReduction="10000"/>
          </a:bodyPr>
          <a:lstStyle/>
          <a:p>
            <a:pPr fontAlgn="base"/>
            <a:r>
              <a:rPr lang="tr-TR" b="1" dirty="0"/>
              <a:t>Nasıl Oynanır?</a:t>
            </a:r>
          </a:p>
          <a:p>
            <a:pPr fontAlgn="base"/>
            <a:r>
              <a:rPr lang="tr-TR" dirty="0"/>
              <a:t>Tekneye her defasında sadece 1 ekleme yapabiliyorsunuz. Yani ya kurdu, ya kuzuyu yada otu almanız gerekiyor.</a:t>
            </a:r>
          </a:p>
          <a:p>
            <a:pPr fontAlgn="base"/>
            <a:r>
              <a:rPr lang="tr-TR" dirty="0"/>
              <a:t>Eğer kurt ile kuzuyu </a:t>
            </a:r>
            <a:r>
              <a:rPr lang="tr-TR" dirty="0" err="1" smtClean="0"/>
              <a:t>ba</a:t>
            </a:r>
            <a:r>
              <a:rPr lang="tr-TR" dirty="0" smtClean="0"/>
              <a:t> </a:t>
            </a:r>
            <a:r>
              <a:rPr lang="tr-TR" dirty="0" err="1" smtClean="0"/>
              <a:t>şbaşa</a:t>
            </a:r>
            <a:r>
              <a:rPr lang="tr-TR" dirty="0" smtClean="0"/>
              <a:t> </a:t>
            </a:r>
            <a:r>
              <a:rPr lang="tr-TR" dirty="0"/>
              <a:t>bırakırsanız, kurt kuzuyu yer.</a:t>
            </a:r>
          </a:p>
          <a:p>
            <a:pPr fontAlgn="base"/>
            <a:r>
              <a:rPr lang="tr-TR" dirty="0"/>
              <a:t>Eğer kuzu ile otu </a:t>
            </a:r>
            <a:r>
              <a:rPr lang="tr-TR" dirty="0" smtClean="0"/>
              <a:t>baş başa </a:t>
            </a:r>
            <a:r>
              <a:rPr lang="tr-TR" dirty="0"/>
              <a:t>bırakırsanız, kuzu otu yer.</a:t>
            </a:r>
          </a:p>
          <a:p>
            <a:pPr fontAlgn="base"/>
            <a:r>
              <a:rPr lang="tr-TR" dirty="0"/>
              <a:t>Bu şartlar altında </a:t>
            </a:r>
            <a:r>
              <a:rPr lang="tr-TR" dirty="0" smtClean="0"/>
              <a:t>üçünü de </a:t>
            </a:r>
            <a:r>
              <a:rPr lang="tr-TR" dirty="0"/>
              <a:t>karşıya geçirmeniz gerekmektedir.</a:t>
            </a:r>
          </a:p>
          <a:p>
            <a:pPr fontAlgn="base"/>
            <a:r>
              <a:rPr lang="tr-TR" dirty="0"/>
              <a:t>Oyununu başlatmak için önce sağ üstteki “Play” tuşuna basınız.</a:t>
            </a:r>
          </a:p>
          <a:p>
            <a:pPr fontAlgn="base"/>
            <a:r>
              <a:rPr lang="tr-TR" dirty="0"/>
              <a:t>Daha sonra tekneye eklemek istediğinizi seçiniz. Karşı kıyıya ulaşmak için “GO” </a:t>
            </a:r>
            <a:r>
              <a:rPr lang="tr-TR" dirty="0" err="1"/>
              <a:t>yu</a:t>
            </a:r>
            <a:r>
              <a:rPr lang="tr-TR" dirty="0"/>
              <a:t> kullanabilirsiniz. Eklediğiniz karşı kıyıya bırakmak için ise yine yukardaki resimlerden seçebilirsiniz.</a:t>
            </a:r>
          </a:p>
          <a:p>
            <a:pPr fontAlgn="base"/>
            <a:r>
              <a:rPr lang="tr-TR" dirty="0"/>
              <a:t>Hata yaptığınızda tekrar denemek için ekranda çıkan </a:t>
            </a:r>
            <a:r>
              <a:rPr lang="tr-TR" dirty="0" err="1"/>
              <a:t>Try</a:t>
            </a:r>
            <a:r>
              <a:rPr lang="tr-TR" dirty="0"/>
              <a:t> </a:t>
            </a:r>
            <a:r>
              <a:rPr lang="tr-TR" dirty="0" err="1"/>
              <a:t>Again</a:t>
            </a:r>
            <a:r>
              <a:rPr lang="tr-TR" dirty="0"/>
              <a:t> yazısını kullanabilirsiniz.</a:t>
            </a:r>
          </a:p>
          <a:p>
            <a:endParaRPr lang="tr-TR" dirty="0"/>
          </a:p>
        </p:txBody>
      </p:sp>
    </p:spTree>
    <p:extLst>
      <p:ext uri="{BB962C8B-B14F-4D97-AF65-F5344CB8AC3E}">
        <p14:creationId xmlns:p14="http://schemas.microsoft.com/office/powerpoint/2010/main" val="14026011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kurt-kuzu-ot.swf"/>
          <p:cNvPicPr>
            <a:picLocks noGrp="1" noRot="1" noChangeAspect="1"/>
          </p:cNvPicPr>
          <p:nvPr>
            <p:ph idx="1"/>
            <a:videoFile r:link="rId1"/>
          </p:nvPr>
        </p:nvPicPr>
        <p:blipFill>
          <a:blip r:embed="rId3"/>
          <a:stretch>
            <a:fillRect/>
          </a:stretch>
        </p:blipFill>
        <p:spPr>
          <a:xfrm>
            <a:off x="17303" y="922"/>
            <a:ext cx="9126697" cy="6845023"/>
          </a:xfrm>
          <a:prstGeom prst="rect">
            <a:avLst/>
          </a:prstGeom>
        </p:spPr>
      </p:pic>
    </p:spTree>
    <p:extLst>
      <p:ext uri="{BB962C8B-B14F-4D97-AF65-F5344CB8AC3E}">
        <p14:creationId xmlns:p14="http://schemas.microsoft.com/office/powerpoint/2010/main" val="2416085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Hanoi Kuleleri Oyunu</a:t>
            </a:r>
            <a:endParaRPr lang="tr-TR" dirty="0"/>
          </a:p>
        </p:txBody>
      </p:sp>
      <p:sp>
        <p:nvSpPr>
          <p:cNvPr id="3" name="İçerik Yer Tutucusu 2"/>
          <p:cNvSpPr>
            <a:spLocks noGrp="1"/>
          </p:cNvSpPr>
          <p:nvPr>
            <p:ph idx="1"/>
          </p:nvPr>
        </p:nvSpPr>
        <p:spPr/>
        <p:txBody>
          <a:bodyPr>
            <a:normAutofit fontScale="92500" lnSpcReduction="10000"/>
          </a:bodyPr>
          <a:lstStyle/>
          <a:p>
            <a:pPr fontAlgn="base"/>
            <a:r>
              <a:rPr lang="tr-TR" b="1" dirty="0"/>
              <a:t>Hanoi Kuleleri Oyunu Kuralları</a:t>
            </a:r>
          </a:p>
          <a:p>
            <a:pPr fontAlgn="base"/>
            <a:r>
              <a:rPr lang="tr-TR" dirty="0"/>
              <a:t>Hanoi kuleleri oyununda </a:t>
            </a:r>
            <a:r>
              <a:rPr lang="tr-TR" u="sng" dirty="0"/>
              <a:t>amaç</a:t>
            </a:r>
            <a:r>
              <a:rPr lang="tr-TR" dirty="0"/>
              <a:t>; En sol taraftaki kulede bulunan diskleri, en sağ tarafta bulunan kuleye büyükten küçüğe doğru olacak şekilde yerleştirmektir.</a:t>
            </a:r>
          </a:p>
          <a:p>
            <a:pPr fontAlgn="base"/>
            <a:r>
              <a:rPr lang="tr-TR" dirty="0"/>
              <a:t>Küçük disklerin üstüne kendinden büyük disk koyamazsınız.</a:t>
            </a:r>
          </a:p>
          <a:p>
            <a:pPr fontAlgn="base"/>
            <a:r>
              <a:rPr lang="tr-TR" dirty="0"/>
              <a:t>Oyun </a:t>
            </a:r>
            <a:r>
              <a:rPr lang="tr-TR" u="sng" dirty="0"/>
              <a:t>en az 3 en fazla 6 disk</a:t>
            </a:r>
            <a:r>
              <a:rPr lang="tr-TR" dirty="0"/>
              <a:t> ile oynanmaktadır. Disk sayısı arttıkça oyun zorlaşmaktadır.</a:t>
            </a:r>
          </a:p>
          <a:p>
            <a:pPr fontAlgn="base"/>
            <a:r>
              <a:rPr lang="tr-TR" dirty="0"/>
              <a:t>Disk sayısı arttıkça </a:t>
            </a:r>
            <a:r>
              <a:rPr lang="tr-TR" dirty="0" err="1"/>
              <a:t>minumum</a:t>
            </a:r>
            <a:r>
              <a:rPr lang="tr-TR" dirty="0"/>
              <a:t> hamle sayınızda buna göre değişmektedir. </a:t>
            </a:r>
            <a:r>
              <a:rPr lang="tr-TR" i="1" dirty="0"/>
              <a:t>Ör: 3 diskte sizden 7 hamlede yapmanız istenirken, 6 diskte ise 63 hamlede tamamlamanız istenmektedir.</a:t>
            </a:r>
            <a:endParaRPr lang="tr-TR" dirty="0"/>
          </a:p>
          <a:p>
            <a:pPr fontAlgn="base"/>
            <a:r>
              <a:rPr lang="tr-TR" dirty="0"/>
              <a:t>Oyunda </a:t>
            </a:r>
            <a:r>
              <a:rPr lang="tr-TR" u="sng" dirty="0"/>
              <a:t>geri alma</a:t>
            </a:r>
            <a:r>
              <a:rPr lang="tr-TR" dirty="0"/>
              <a:t> yoktur. Bu yüzden hamlelerinizi dikkatli yapınız.</a:t>
            </a:r>
          </a:p>
          <a:p>
            <a:pPr fontAlgn="base"/>
            <a:r>
              <a:rPr lang="tr-TR" dirty="0"/>
              <a:t>Her hamlede sadece 1 parçayı taşıyabilirsiniz.</a:t>
            </a:r>
          </a:p>
          <a:p>
            <a:pPr fontAlgn="base"/>
            <a:r>
              <a:rPr lang="tr-TR" dirty="0"/>
              <a:t>Oyun içerisi İngilizcedir. İsterseniz aşağıdaki Türkçe açıklamalardan faydalanabilirsiniz.</a:t>
            </a:r>
          </a:p>
          <a:p>
            <a:pPr fontAlgn="base"/>
            <a:r>
              <a:rPr lang="tr-TR" dirty="0"/>
              <a:t>Başarılar </a:t>
            </a:r>
          </a:p>
          <a:p>
            <a:endParaRPr lang="tr-TR" dirty="0"/>
          </a:p>
        </p:txBody>
      </p:sp>
    </p:spTree>
    <p:extLst>
      <p:ext uri="{BB962C8B-B14F-4D97-AF65-F5344CB8AC3E}">
        <p14:creationId xmlns:p14="http://schemas.microsoft.com/office/powerpoint/2010/main" val="3842052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Hanoi-Kuleleri.swf"/>
          <p:cNvPicPr>
            <a:picLocks noGrp="1" noRot="1" noChangeAspect="1"/>
          </p:cNvPicPr>
          <p:nvPr>
            <p:ph idx="1"/>
            <a:videoFile r:link="rId1"/>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76107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Kurbağa Atlatma</a:t>
            </a:r>
            <a:endParaRPr lang="tr-TR" dirty="0"/>
          </a:p>
        </p:txBody>
      </p:sp>
      <p:sp>
        <p:nvSpPr>
          <p:cNvPr id="3" name="İçerik Yer Tutucusu 2"/>
          <p:cNvSpPr>
            <a:spLocks noGrp="1"/>
          </p:cNvSpPr>
          <p:nvPr>
            <p:ph idx="1"/>
          </p:nvPr>
        </p:nvSpPr>
        <p:spPr/>
        <p:txBody>
          <a:bodyPr/>
          <a:lstStyle/>
          <a:p>
            <a:pPr fontAlgn="base"/>
            <a:r>
              <a:rPr lang="tr-TR" b="1" dirty="0"/>
              <a:t>Oyunun Amacı</a:t>
            </a:r>
          </a:p>
          <a:p>
            <a:pPr fontAlgn="base"/>
            <a:r>
              <a:rPr lang="tr-TR" dirty="0"/>
              <a:t>Sol tarafta bulunan 3 erkek kurbağa ile, sağ tarafta bulunan 3 dişi kurbağayı </a:t>
            </a:r>
            <a:r>
              <a:rPr lang="tr-TR" i="1" dirty="0"/>
              <a:t>yer </a:t>
            </a:r>
            <a:r>
              <a:rPr lang="tr-TR" i="1" dirty="0" err="1"/>
              <a:t>değiştirmeniz</a:t>
            </a:r>
            <a:r>
              <a:rPr lang="tr-TR" dirty="0" err="1"/>
              <a:t>gerekmektedir</a:t>
            </a:r>
            <a:r>
              <a:rPr lang="tr-TR" dirty="0"/>
              <a:t>.</a:t>
            </a:r>
          </a:p>
          <a:p>
            <a:pPr fontAlgn="base"/>
            <a:r>
              <a:rPr lang="tr-TR" b="1" dirty="0"/>
              <a:t>Kurbağa Atlatma Oyunu Kuralları</a:t>
            </a:r>
          </a:p>
          <a:p>
            <a:pPr fontAlgn="base"/>
            <a:r>
              <a:rPr lang="tr-TR" dirty="0"/>
              <a:t>Kurbağanın üstüne tıkladığınız kurbağa bir sonraki taşa atlar</a:t>
            </a:r>
          </a:p>
          <a:p>
            <a:pPr fontAlgn="base"/>
            <a:r>
              <a:rPr lang="tr-TR" dirty="0"/>
              <a:t>Kurbağaya tıkladığınızda eğer önünde 1 kurbağa varsa onun üstünden </a:t>
            </a:r>
            <a:r>
              <a:rPr lang="tr-TR" u="sng" dirty="0"/>
              <a:t>atlar</a:t>
            </a:r>
            <a:r>
              <a:rPr lang="tr-TR" dirty="0"/>
              <a:t>.</a:t>
            </a:r>
          </a:p>
          <a:p>
            <a:pPr fontAlgn="base"/>
            <a:r>
              <a:rPr lang="tr-TR" dirty="0"/>
              <a:t>Ancak eğer kurbağaya tıkladığınızda önünde 2 kurbağa var ise o zaman </a:t>
            </a:r>
            <a:r>
              <a:rPr lang="tr-TR" u="sng" dirty="0"/>
              <a:t>atlayamaz</a:t>
            </a:r>
            <a:r>
              <a:rPr lang="tr-TR" dirty="0"/>
              <a:t>.</a:t>
            </a:r>
          </a:p>
          <a:p>
            <a:endParaRPr lang="tr-TR" dirty="0"/>
          </a:p>
        </p:txBody>
      </p:sp>
    </p:spTree>
    <p:extLst>
      <p:ext uri="{BB962C8B-B14F-4D97-AF65-F5344CB8AC3E}">
        <p14:creationId xmlns:p14="http://schemas.microsoft.com/office/powerpoint/2010/main" val="16238782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kurbaga-yer-degistirme.swf"/>
          <p:cNvPicPr>
            <a:picLocks noGrp="1" noRot="1" noChangeAspect="1"/>
          </p:cNvPicPr>
          <p:nvPr>
            <p:ph idx="1"/>
            <a:videoFile r:link="rId1"/>
          </p:nvPr>
        </p:nvPicPr>
        <p:blipFill>
          <a:blip r:embed="rId3"/>
          <a:stretch>
            <a:fillRect/>
          </a:stretch>
        </p:blipFill>
        <p:spPr>
          <a:xfrm>
            <a:off x="0" y="0"/>
            <a:ext cx="9144000" cy="6881339"/>
          </a:xfrm>
          <a:prstGeom prst="rect">
            <a:avLst/>
          </a:prstGeom>
        </p:spPr>
      </p:pic>
    </p:spTree>
    <p:extLst>
      <p:ext uri="{BB962C8B-B14F-4D97-AF65-F5344CB8AC3E}">
        <p14:creationId xmlns:p14="http://schemas.microsoft.com/office/powerpoint/2010/main" val="71493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Algoritma Nedir?</a:t>
            </a:r>
            <a:endParaRPr lang="tr-TR" dirty="0"/>
          </a:p>
        </p:txBody>
      </p:sp>
      <p:sp>
        <p:nvSpPr>
          <p:cNvPr id="3" name="İçerik Yer Tutucusu 2"/>
          <p:cNvSpPr>
            <a:spLocks noGrp="1"/>
          </p:cNvSpPr>
          <p:nvPr>
            <p:ph idx="1"/>
          </p:nvPr>
        </p:nvSpPr>
        <p:spPr/>
        <p:txBody>
          <a:bodyPr/>
          <a:lstStyle/>
          <a:p>
            <a:r>
              <a:rPr lang="tr-TR" dirty="0"/>
              <a:t>Algoritma, belli bir </a:t>
            </a:r>
            <a:r>
              <a:rPr lang="tr-TR" b="1" dirty="0" smtClean="0">
                <a:solidFill>
                  <a:srgbClr val="FF0000"/>
                </a:solidFill>
              </a:rPr>
              <a:t>problemi çözmek</a:t>
            </a:r>
            <a:r>
              <a:rPr lang="tr-TR" dirty="0" smtClean="0"/>
              <a:t> </a:t>
            </a:r>
            <a:r>
              <a:rPr lang="tr-TR" dirty="0"/>
              <a:t>veya belirli bir amaca ulaşmak için tasarlanan </a:t>
            </a:r>
            <a:r>
              <a:rPr lang="tr-TR" dirty="0" smtClean="0"/>
              <a:t>yol anlamına gelmektedir.</a:t>
            </a:r>
            <a:endParaRPr lang="tr-TR" dirty="0"/>
          </a:p>
        </p:txBody>
      </p:sp>
      <p:pic>
        <p:nvPicPr>
          <p:cNvPr id="2050" name="Picture 2" descr="algoritma nedir ile ilgili gÃ¶rsel sonuc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80928"/>
            <a:ext cx="3672408" cy="3672409"/>
          </a:xfrm>
          <a:prstGeom prst="rect">
            <a:avLst/>
          </a:prstGeom>
          <a:noFill/>
          <a:extLst>
            <a:ext uri="{909E8E84-426E-40DD-AFC4-6F175D3DCCD1}">
              <a14:hiddenFill xmlns:a14="http://schemas.microsoft.com/office/drawing/2010/main">
                <a:solidFill>
                  <a:srgbClr val="FFFFFF"/>
                </a:solidFill>
              </a14:hiddenFill>
            </a:ext>
          </a:extLst>
        </p:spPr>
      </p:pic>
      <p:sp>
        <p:nvSpPr>
          <p:cNvPr id="4" name="Sağ Ok 3"/>
          <p:cNvSpPr/>
          <p:nvPr/>
        </p:nvSpPr>
        <p:spPr>
          <a:xfrm flipH="1">
            <a:off x="4932040" y="3717032"/>
            <a:ext cx="2088232" cy="1044116"/>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Problem</a:t>
            </a:r>
            <a:endParaRPr lang="tr-TR" dirty="0"/>
          </a:p>
        </p:txBody>
      </p:sp>
    </p:spTree>
    <p:extLst>
      <p:ext uri="{BB962C8B-B14F-4D97-AF65-F5344CB8AC3E}">
        <p14:creationId xmlns:p14="http://schemas.microsoft.com/office/powerpoint/2010/main" val="282570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Sudoku</a:t>
            </a:r>
            <a:endParaRPr lang="tr-TR" dirty="0"/>
          </a:p>
        </p:txBody>
      </p:sp>
      <p:sp>
        <p:nvSpPr>
          <p:cNvPr id="3" name="İçerik Yer Tutucusu 2"/>
          <p:cNvSpPr>
            <a:spLocks noGrp="1"/>
          </p:cNvSpPr>
          <p:nvPr>
            <p:ph idx="1"/>
          </p:nvPr>
        </p:nvSpPr>
        <p:spPr/>
        <p:txBody>
          <a:bodyPr>
            <a:normAutofit/>
          </a:bodyPr>
          <a:lstStyle/>
          <a:p>
            <a:r>
              <a:rPr lang="tr-TR" sz="4000" dirty="0" err="1"/>
              <a:t>Sudoku</a:t>
            </a:r>
            <a:r>
              <a:rPr lang="tr-TR" sz="4000" dirty="0"/>
              <a:t> oyunu gazete ve dergilerde yer almasıyla ayrıca web ve telefon tabanlı bir oyun olarak </a:t>
            </a:r>
            <a:r>
              <a:rPr lang="tr-TR" sz="4000" dirty="0" smtClean="0"/>
              <a:t>sunulmasıyla </a:t>
            </a:r>
            <a:r>
              <a:rPr lang="tr-TR" sz="4000" dirty="0"/>
              <a:t>son derece popüler hâle gelmiştir.</a:t>
            </a:r>
          </a:p>
        </p:txBody>
      </p:sp>
    </p:spTree>
    <p:extLst>
      <p:ext uri="{BB962C8B-B14F-4D97-AF65-F5344CB8AC3E}">
        <p14:creationId xmlns:p14="http://schemas.microsoft.com/office/powerpoint/2010/main" val="17450158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75" y="0"/>
            <a:ext cx="917117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46706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SUDOKU</a:t>
            </a:r>
            <a:endParaRPr lang="tr-TR" dirty="0"/>
          </a:p>
        </p:txBody>
      </p:sp>
      <p:sp>
        <p:nvSpPr>
          <p:cNvPr id="3" name="İçerik Yer Tutucusu 2"/>
          <p:cNvSpPr>
            <a:spLocks noGrp="1"/>
          </p:cNvSpPr>
          <p:nvPr>
            <p:ph idx="1"/>
          </p:nvPr>
        </p:nvSpPr>
        <p:spPr/>
        <p:txBody>
          <a:bodyPr>
            <a:noAutofit/>
          </a:bodyPr>
          <a:lstStyle/>
          <a:p>
            <a:r>
              <a:rPr lang="tr-TR" sz="3600" dirty="0" err="1"/>
              <a:t>Sudokunun</a:t>
            </a:r>
            <a:r>
              <a:rPr lang="tr-TR" sz="3600" dirty="0"/>
              <a:t> temel dersi, </a:t>
            </a:r>
            <a:r>
              <a:rPr lang="tr-TR" sz="3600" b="1" dirty="0">
                <a:solidFill>
                  <a:srgbClr val="FF0000"/>
                </a:solidFill>
              </a:rPr>
              <a:t>problemin en kısıtlı bölümüne bakmamız</a:t>
            </a:r>
            <a:r>
              <a:rPr lang="tr-TR" sz="3600" dirty="0"/>
              <a:t> gerektiğidir. </a:t>
            </a:r>
            <a:endParaRPr lang="tr-TR" sz="3600" dirty="0" smtClean="0"/>
          </a:p>
          <a:p>
            <a:r>
              <a:rPr lang="tr-TR" sz="3600" dirty="0" smtClean="0"/>
              <a:t>Kısıtlamalar</a:t>
            </a:r>
            <a:r>
              <a:rPr lang="tr-TR" sz="3600" dirty="0"/>
              <a:t>, </a:t>
            </a:r>
            <a:r>
              <a:rPr lang="tr-TR" sz="3600" dirty="0" smtClean="0"/>
              <a:t>çoğu zaman </a:t>
            </a:r>
            <a:r>
              <a:rPr lang="tr-TR" sz="3600" dirty="0"/>
              <a:t>bir problemi zorlaştıran şeyken </a:t>
            </a:r>
            <a:r>
              <a:rPr lang="tr-TR" sz="3600" dirty="0" smtClean="0"/>
              <a:t>aynı </a:t>
            </a:r>
            <a:r>
              <a:rPr lang="tr-TR" sz="3600" dirty="0"/>
              <a:t>zamanda </a:t>
            </a:r>
            <a:r>
              <a:rPr lang="tr-TR" sz="3600" dirty="0" smtClean="0"/>
              <a:t>çözüm hakkındaki </a:t>
            </a:r>
            <a:r>
              <a:rPr lang="tr-TR" sz="3600" dirty="0"/>
              <a:t>düşüncemizi basitleştirebilir çünkü seçenekleri ortadan kaldırır.</a:t>
            </a:r>
          </a:p>
        </p:txBody>
      </p:sp>
    </p:spTree>
    <p:extLst>
      <p:ext uri="{BB962C8B-B14F-4D97-AF65-F5344CB8AC3E}">
        <p14:creationId xmlns:p14="http://schemas.microsoft.com/office/powerpoint/2010/main" val="19998193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45473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641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Programlama Nedir?</a:t>
            </a:r>
          </a:p>
        </p:txBody>
      </p:sp>
      <p:sp>
        <p:nvSpPr>
          <p:cNvPr id="3" name="İçerik Yer Tutucusu 2"/>
          <p:cNvSpPr>
            <a:spLocks noGrp="1"/>
          </p:cNvSpPr>
          <p:nvPr>
            <p:ph idx="1"/>
          </p:nvPr>
        </p:nvSpPr>
        <p:spPr/>
        <p:txBody>
          <a:bodyPr>
            <a:normAutofit/>
          </a:bodyPr>
          <a:lstStyle/>
          <a:p>
            <a:r>
              <a:rPr lang="tr-TR" sz="3600" dirty="0" smtClean="0"/>
              <a:t>Bilgisayarın </a:t>
            </a:r>
            <a:r>
              <a:rPr lang="tr-TR" sz="3600" dirty="0"/>
              <a:t>donanıma nasıl </a:t>
            </a:r>
            <a:r>
              <a:rPr lang="tr-TR" sz="3600" dirty="0" smtClean="0"/>
              <a:t>davranacağını anlatan</a:t>
            </a:r>
            <a:r>
              <a:rPr lang="tr-TR" sz="3600" dirty="0"/>
              <a:t>, bilgisayara </a:t>
            </a:r>
            <a:r>
              <a:rPr lang="tr-TR" sz="3600" dirty="0">
                <a:solidFill>
                  <a:srgbClr val="FF0000"/>
                </a:solidFill>
              </a:rPr>
              <a:t>yön veren komutlar</a:t>
            </a:r>
            <a:r>
              <a:rPr lang="tr-TR" sz="3600" dirty="0"/>
              <a:t> </a:t>
            </a:r>
            <a:r>
              <a:rPr lang="tr-TR" sz="3600" dirty="0" smtClean="0"/>
              <a:t>ve işlemler </a:t>
            </a:r>
            <a:r>
              <a:rPr lang="tr-TR" sz="3600" dirty="0"/>
              <a:t>bütünüdür.</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3758805"/>
            <a:ext cx="3960440" cy="2760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98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EZBER YOK </a:t>
            </a:r>
            <a:r>
              <a:rPr lang="tr-TR" dirty="0" smtClean="0">
                <a:sym typeface="Wingdings" pitchFamily="2" charset="2"/>
              </a:rPr>
              <a:t></a:t>
            </a:r>
            <a:endParaRPr lang="tr-TR" dirty="0"/>
          </a:p>
        </p:txBody>
      </p:sp>
      <p:sp>
        <p:nvSpPr>
          <p:cNvPr id="3" name="İçerik Yer Tutucusu 2"/>
          <p:cNvSpPr>
            <a:spLocks noGrp="1"/>
          </p:cNvSpPr>
          <p:nvPr>
            <p:ph idx="1"/>
          </p:nvPr>
        </p:nvSpPr>
        <p:spPr/>
        <p:txBody>
          <a:bodyPr>
            <a:normAutofit/>
          </a:bodyPr>
          <a:lstStyle/>
          <a:p>
            <a:pPr marL="114300" indent="0" algn="ctr">
              <a:buNone/>
            </a:pPr>
            <a:r>
              <a:rPr lang="tr-TR" sz="5400" dirty="0"/>
              <a:t>Bir </a:t>
            </a:r>
            <a:r>
              <a:rPr lang="tr-TR" sz="5400" b="1" dirty="0">
                <a:solidFill>
                  <a:srgbClr val="FF0000"/>
                </a:solidFill>
              </a:rPr>
              <a:t>bilgisayar bilimcisi </a:t>
            </a:r>
            <a:r>
              <a:rPr lang="tr-TR" sz="5400" dirty="0"/>
              <a:t>için en önemli</a:t>
            </a:r>
            <a:br>
              <a:rPr lang="tr-TR" sz="5400" dirty="0"/>
            </a:br>
            <a:r>
              <a:rPr lang="tr-TR" sz="5400" dirty="0"/>
              <a:t>beceri kod ezberlemek değil, </a:t>
            </a:r>
            <a:r>
              <a:rPr lang="tr-TR" sz="5400" b="1" dirty="0">
                <a:solidFill>
                  <a:srgbClr val="FF0000"/>
                </a:solidFill>
              </a:rPr>
              <a:t>problem çözme becerisidir</a:t>
            </a:r>
            <a:endParaRPr lang="tr-TR" sz="4800" b="1" dirty="0">
              <a:solidFill>
                <a:srgbClr val="FF0000"/>
              </a:solidFill>
            </a:endParaRPr>
          </a:p>
        </p:txBody>
      </p:sp>
    </p:spTree>
    <p:extLst>
      <p:ext uri="{BB962C8B-B14F-4D97-AF65-F5344CB8AC3E}">
        <p14:creationId xmlns:p14="http://schemas.microsoft.com/office/powerpoint/2010/main" val="2159552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251520" y="1052736"/>
            <a:ext cx="2521533" cy="2613581"/>
          </a:xfrm>
          <a:prstGeom prst="rect">
            <a:avLst/>
          </a:prstGeom>
        </p:spPr>
        <p:txBody>
          <a:bodyPr wrap="square" lIns="91425" tIns="91425" rIns="91425" bIns="91425" anchor="ctr" anchorCtr="0">
            <a:noAutofit/>
          </a:bodyPr>
          <a:lstStyle/>
          <a:p>
            <a:pPr lvl="0" algn="ctr" rtl="0">
              <a:spcBef>
                <a:spcPts val="0"/>
              </a:spcBef>
              <a:buNone/>
            </a:pPr>
            <a:r>
              <a:rPr lang="tr-TR" sz="2200" dirty="0" smtClean="0"/>
              <a:t>APPLE CEO’SU</a:t>
            </a:r>
            <a:br>
              <a:rPr lang="tr-TR" sz="2200" dirty="0" smtClean="0"/>
            </a:br>
            <a:r>
              <a:rPr lang="tr-TR" sz="2200" dirty="0" smtClean="0"/>
              <a:t>TİM COOK:</a:t>
            </a:r>
            <a:br>
              <a:rPr lang="tr-TR" sz="2200" dirty="0" smtClean="0"/>
            </a:br>
            <a:r>
              <a:rPr lang="tr-TR" sz="2200" dirty="0" smtClean="0"/>
              <a:t>(2017 Haberi)</a:t>
            </a:r>
            <a:endParaRPr lang="en" sz="2800" dirty="0"/>
          </a:p>
        </p:txBody>
      </p:sp>
      <p:sp>
        <p:nvSpPr>
          <p:cNvPr id="396" name="Shape 396"/>
          <p:cNvSpPr txBox="1">
            <a:spLocks noGrp="1"/>
          </p:cNvSpPr>
          <p:nvPr>
            <p:ph type="body" idx="1"/>
          </p:nvPr>
        </p:nvSpPr>
        <p:spPr>
          <a:xfrm>
            <a:off x="2440692" y="887427"/>
            <a:ext cx="5795782" cy="3159200"/>
          </a:xfrm>
          <a:prstGeom prst="rect">
            <a:avLst/>
          </a:prstGeom>
        </p:spPr>
        <p:txBody>
          <a:bodyPr wrap="square" lIns="91425" tIns="91425" rIns="91425" bIns="91425" anchor="t" anchorCtr="0">
            <a:noAutofit/>
          </a:bodyPr>
          <a:lstStyle/>
          <a:p>
            <a:pPr algn="ctr">
              <a:buNone/>
            </a:pPr>
            <a:r>
              <a:rPr lang="tr-TR" sz="2500" b="1" dirty="0" smtClean="0">
                <a:hlinkClick r:id="rId3" tooltip="Apple CEO’su Tim Cook: Kodlama Öğrenmek, İngilizce Öğrenmekten Çok Daha Önemli"/>
              </a:rPr>
              <a:t>«Kodlama </a:t>
            </a:r>
            <a:r>
              <a:rPr lang="tr-TR" sz="2500" b="1" dirty="0">
                <a:hlinkClick r:id="rId3" tooltip="Apple CEO’su Tim Cook: Kodlama Öğrenmek, İngilizce Öğrenmekten Çok Daha Önemli"/>
              </a:rPr>
              <a:t>Öğrenmek, İngilizce Öğrenmekten Çok Daha </a:t>
            </a:r>
            <a:r>
              <a:rPr lang="tr-TR" sz="2500" b="1" dirty="0" smtClean="0">
                <a:hlinkClick r:id="rId3" tooltip="Apple CEO’su Tim Cook: Kodlama Öğrenmek, İngilizce Öğrenmekten Çok Daha Önemli"/>
              </a:rPr>
              <a:t>Önemli</a:t>
            </a:r>
            <a:r>
              <a:rPr lang="tr-TR" sz="2500" b="1" dirty="0"/>
              <a:t/>
            </a:r>
            <a:br>
              <a:rPr lang="tr-TR" sz="2500" b="1" dirty="0"/>
            </a:br>
            <a:r>
              <a:rPr lang="tr-TR" sz="2500" dirty="0" smtClean="0"/>
              <a:t>Eğer </a:t>
            </a:r>
            <a:r>
              <a:rPr lang="tr-TR" sz="2500" dirty="0"/>
              <a:t>gelişmeler bu yönde devam ederse, programlama dilleri gelecekte yabancı dil bilmek kadar mühim olacak ve her mesleki alan bir şekilde kodlama bilgisine ihtiyaç duyacak. Bunları sadece biz değil, sayısız dünya çapında yapılan disiplinler arası araştırmalar da vurguluyor</a:t>
            </a:r>
            <a:r>
              <a:rPr lang="tr-TR" sz="2500" dirty="0" smtClean="0"/>
              <a:t>.»</a:t>
            </a:r>
            <a:r>
              <a:rPr lang="tr-TR" sz="2500" dirty="0"/>
              <a:t> </a:t>
            </a:r>
            <a:endParaRPr lang="tr-TR" sz="2500" b="1" dirty="0"/>
          </a:p>
          <a:p>
            <a:pPr lvl="0" algn="ctr">
              <a:buNone/>
            </a:pPr>
            <a:endParaRPr sz="2500" dirty="0">
              <a:solidFill>
                <a:srgbClr val="4A5C65"/>
              </a:solidFill>
              <a:effectLst>
                <a:outerShdw blurRad="38100" dist="38100" dir="2700000" algn="tl">
                  <a:srgbClr val="000000">
                    <a:alpha val="43137"/>
                  </a:srgbClr>
                </a:outerShdw>
              </a:effectLst>
            </a:endParaRPr>
          </a:p>
        </p:txBody>
      </p:sp>
      <p:pic>
        <p:nvPicPr>
          <p:cNvPr id="2" name="Resim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544" y="3933056"/>
            <a:ext cx="1835695" cy="244759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707435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fill="hold" nodeType="withEffect">
                                  <p:stCondLst>
                                    <p:cond delay="7000"/>
                                  </p:stCondLst>
                                  <p:iterate type="lt">
                                    <p:tmPct val="4000"/>
                                  </p:iterate>
                                  <p:childTnLst>
                                    <p:set>
                                      <p:cBhvr override="childStyle">
                                        <p:cTn id="6" dur="750" fill="hold"/>
                                        <p:tgtEl>
                                          <p:spTgt spid="396">
                                            <p:txEl>
                                              <p:pRg st="0" end="0"/>
                                            </p:txEl>
                                          </p:spTgt>
                                        </p:tgtEl>
                                        <p:attrNameLst>
                                          <p:attrName>style.color</p:attrName>
                                        </p:attrNameLst>
                                      </p:cBhvr>
                                      <p:to>
                                        <p:clrVal>
                                          <a:schemeClr val="accent2"/>
                                        </p:clrVal>
                                      </p:to>
                                    </p:set>
                                    <p:set>
                                      <p:cBhvr>
                                        <p:cTn id="7" dur="750" fill="hold"/>
                                        <p:tgtEl>
                                          <p:spTgt spid="396">
                                            <p:txEl>
                                              <p:pRg st="0" end="0"/>
                                            </p:txEl>
                                          </p:spTgt>
                                        </p:tgtEl>
                                        <p:attrNameLst>
                                          <p:attrName>fillcolor</p:attrName>
                                        </p:attrNameLst>
                                      </p:cBhvr>
                                      <p:to>
                                        <p:clrVal>
                                          <a:schemeClr val="accent2"/>
                                        </p:clrVal>
                                      </p:to>
                                    </p:set>
                                    <p:set>
                                      <p:cBhvr>
                                        <p:cTn id="8" dur="750" fill="hold"/>
                                        <p:tgtEl>
                                          <p:spTgt spid="396">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 Nedir</a:t>
            </a:r>
            <a:endParaRPr lang="tr-TR" dirty="0"/>
          </a:p>
        </p:txBody>
      </p:sp>
      <p:sp>
        <p:nvSpPr>
          <p:cNvPr id="3" name="İçerik Yer Tutucusu 2"/>
          <p:cNvSpPr>
            <a:spLocks noGrp="1"/>
          </p:cNvSpPr>
          <p:nvPr>
            <p:ph idx="1"/>
          </p:nvPr>
        </p:nvSpPr>
        <p:spPr/>
        <p:txBody>
          <a:bodyPr>
            <a:normAutofit/>
          </a:bodyPr>
          <a:lstStyle/>
          <a:p>
            <a:r>
              <a:rPr lang="tr-TR" sz="3200" b="1" dirty="0">
                <a:solidFill>
                  <a:srgbClr val="FF0000"/>
                </a:solidFill>
              </a:rPr>
              <a:t>Program</a:t>
            </a:r>
            <a:r>
              <a:rPr lang="tr-TR" sz="3200" b="1" dirty="0"/>
              <a:t>, yapılacak bir </a:t>
            </a:r>
            <a:r>
              <a:rPr lang="tr-TR" sz="3200" b="1" dirty="0" smtClean="0"/>
              <a:t>işlemi gerçekleştirmek </a:t>
            </a:r>
            <a:r>
              <a:rPr lang="tr-TR" sz="3200" b="1" dirty="0"/>
              <a:t>için birbirini izleyen komut ya </a:t>
            </a:r>
            <a:r>
              <a:rPr lang="tr-TR" sz="3200" b="1" dirty="0" smtClean="0"/>
              <a:t>da yönergelerden </a:t>
            </a:r>
            <a:r>
              <a:rPr lang="tr-TR" sz="3200" b="1" dirty="0"/>
              <a:t>oluşan yapıdır.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284984"/>
            <a:ext cx="3096344" cy="3033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8402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Bazı program terimleri</a:t>
            </a:r>
            <a:endParaRPr lang="tr-TR" dirty="0"/>
          </a:p>
        </p:txBody>
      </p:sp>
      <p:sp>
        <p:nvSpPr>
          <p:cNvPr id="3" name="İçerik Yer Tutucusu 2"/>
          <p:cNvSpPr>
            <a:spLocks noGrp="1"/>
          </p:cNvSpPr>
          <p:nvPr>
            <p:ph idx="1"/>
          </p:nvPr>
        </p:nvSpPr>
        <p:spPr/>
        <p:txBody>
          <a:bodyPr>
            <a:normAutofit fontScale="92500"/>
          </a:bodyPr>
          <a:lstStyle/>
          <a:p>
            <a:r>
              <a:rPr lang="tr-TR" b="1" dirty="0">
                <a:solidFill>
                  <a:srgbClr val="FF0000"/>
                </a:solidFill>
              </a:rPr>
              <a:t>Girdi: </a:t>
            </a:r>
            <a:r>
              <a:rPr lang="tr-TR" dirty="0"/>
              <a:t>Klavyeden, dosyadan veya </a:t>
            </a:r>
            <a:r>
              <a:rPr lang="tr-TR" dirty="0" smtClean="0"/>
              <a:t>başka bir </a:t>
            </a:r>
            <a:r>
              <a:rPr lang="tr-TR" dirty="0"/>
              <a:t>aygıttan veri almadır.</a:t>
            </a:r>
          </a:p>
          <a:p>
            <a:endParaRPr lang="tr-TR" dirty="0" smtClean="0"/>
          </a:p>
          <a:p>
            <a:r>
              <a:rPr lang="tr-TR" b="1" dirty="0" smtClean="0">
                <a:solidFill>
                  <a:srgbClr val="FF0000"/>
                </a:solidFill>
              </a:rPr>
              <a:t>Çıktı</a:t>
            </a:r>
            <a:r>
              <a:rPr lang="tr-TR" b="1" dirty="0">
                <a:solidFill>
                  <a:srgbClr val="FF0000"/>
                </a:solidFill>
              </a:rPr>
              <a:t>: </a:t>
            </a:r>
            <a:r>
              <a:rPr lang="tr-TR" dirty="0"/>
              <a:t>Ekranda veriyi görüntüleme </a:t>
            </a:r>
            <a:r>
              <a:rPr lang="tr-TR" dirty="0" smtClean="0"/>
              <a:t>veya veriyi </a:t>
            </a:r>
            <a:r>
              <a:rPr lang="tr-TR" dirty="0"/>
              <a:t>dosyaya veya başka bir aygıta </a:t>
            </a:r>
            <a:r>
              <a:rPr lang="tr-TR" dirty="0" smtClean="0"/>
              <a:t>göndermedir</a:t>
            </a:r>
            <a:r>
              <a:rPr lang="tr-TR" dirty="0"/>
              <a:t>.</a:t>
            </a:r>
          </a:p>
          <a:p>
            <a:endParaRPr lang="tr-TR" dirty="0"/>
          </a:p>
          <a:p>
            <a:r>
              <a:rPr lang="tr-TR" b="1" dirty="0">
                <a:solidFill>
                  <a:srgbClr val="FF0000"/>
                </a:solidFill>
              </a:rPr>
              <a:t>Matematik: </a:t>
            </a:r>
            <a:r>
              <a:rPr lang="tr-TR" dirty="0"/>
              <a:t>Toplama, çarpma gibi </a:t>
            </a:r>
            <a:r>
              <a:rPr lang="tr-TR" dirty="0" smtClean="0"/>
              <a:t>bazı temel </a:t>
            </a:r>
            <a:r>
              <a:rPr lang="tr-TR" dirty="0"/>
              <a:t>matematiksel işlemleri </a:t>
            </a:r>
            <a:r>
              <a:rPr lang="tr-TR" dirty="0" smtClean="0"/>
              <a:t>gerçekleştirmedir</a:t>
            </a:r>
            <a:r>
              <a:rPr lang="tr-TR" dirty="0"/>
              <a:t>.</a:t>
            </a:r>
          </a:p>
          <a:p>
            <a:endParaRPr lang="tr-TR" dirty="0"/>
          </a:p>
          <a:p>
            <a:r>
              <a:rPr lang="tr-TR" b="1" dirty="0">
                <a:solidFill>
                  <a:srgbClr val="FF0000"/>
                </a:solidFill>
              </a:rPr>
              <a:t>Koşullu yürütme: </a:t>
            </a:r>
            <a:r>
              <a:rPr lang="tr-TR" dirty="0"/>
              <a:t>Belirli durumları </a:t>
            </a:r>
            <a:r>
              <a:rPr lang="tr-TR" dirty="0" smtClean="0"/>
              <a:t>sınamak </a:t>
            </a:r>
            <a:r>
              <a:rPr lang="tr-TR" dirty="0"/>
              <a:t>ve komutları uygun bir sıraya </a:t>
            </a:r>
            <a:r>
              <a:rPr lang="tr-TR" dirty="0" smtClean="0"/>
              <a:t>göre çalıştırmaktır.</a:t>
            </a:r>
          </a:p>
          <a:p>
            <a:endParaRPr lang="tr-TR" dirty="0"/>
          </a:p>
          <a:p>
            <a:r>
              <a:rPr lang="tr-TR" b="1" dirty="0">
                <a:solidFill>
                  <a:srgbClr val="FF0000"/>
                </a:solidFill>
              </a:rPr>
              <a:t>Tekrarlama: </a:t>
            </a:r>
            <a:r>
              <a:rPr lang="tr-TR" dirty="0"/>
              <a:t>Bazı eylemleri </a:t>
            </a:r>
            <a:r>
              <a:rPr lang="tr-TR" dirty="0" smtClean="0"/>
              <a:t>genellikle ufak </a:t>
            </a:r>
            <a:r>
              <a:rPr lang="tr-TR" dirty="0"/>
              <a:t>tefek değişikliklerle yineleme işlemidir.</a:t>
            </a:r>
          </a:p>
        </p:txBody>
      </p:sp>
    </p:spTree>
    <p:extLst>
      <p:ext uri="{BB962C8B-B14F-4D97-AF65-F5344CB8AC3E}">
        <p14:creationId xmlns:p14="http://schemas.microsoft.com/office/powerpoint/2010/main" val="1204851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ÖRNEK 1</a:t>
            </a:r>
            <a:endParaRPr lang="tr-TR" dirty="0"/>
          </a:p>
        </p:txBody>
      </p:sp>
      <p:sp>
        <p:nvSpPr>
          <p:cNvPr id="3" name="İçerik Yer Tutucusu 2"/>
          <p:cNvSpPr>
            <a:spLocks noGrp="1"/>
          </p:cNvSpPr>
          <p:nvPr>
            <p:ph idx="1"/>
          </p:nvPr>
        </p:nvSpPr>
        <p:spPr/>
        <p:txBody>
          <a:bodyPr/>
          <a:lstStyle/>
          <a:p>
            <a:r>
              <a:rPr lang="tr-TR" dirty="0"/>
              <a:t>a=5+7</a:t>
            </a:r>
          </a:p>
          <a:p>
            <a:r>
              <a:rPr lang="tr-TR" dirty="0" err="1"/>
              <a:t>print</a:t>
            </a:r>
            <a:r>
              <a:rPr lang="tr-TR" dirty="0"/>
              <a:t> </a:t>
            </a:r>
            <a:r>
              <a:rPr lang="tr-TR" dirty="0" smtClean="0"/>
              <a:t>(a)</a:t>
            </a:r>
            <a:endParaRPr lang="tr-TR" dirty="0"/>
          </a:p>
          <a:p>
            <a:r>
              <a:rPr lang="tr-TR" dirty="0"/>
              <a:t>12</a:t>
            </a:r>
          </a:p>
          <a:p>
            <a:endParaRPr lang="tr-TR" dirty="0" smtClean="0"/>
          </a:p>
          <a:p>
            <a:r>
              <a:rPr lang="tr-TR" dirty="0" smtClean="0"/>
              <a:t>Yukarıda verilen </a:t>
            </a:r>
            <a:r>
              <a:rPr lang="tr-TR" dirty="0" err="1" smtClean="0"/>
              <a:t>python</a:t>
            </a:r>
            <a:r>
              <a:rPr lang="tr-TR" dirty="0" smtClean="0"/>
              <a:t> kodu içerisinde girdi, çıktı ve matematik görüyorsunuz Örnek olarak </a:t>
            </a:r>
            <a:r>
              <a:rPr lang="tr-TR" dirty="0">
                <a:hlinkClick r:id="rId2"/>
              </a:rPr>
              <a:t>https://</a:t>
            </a:r>
            <a:r>
              <a:rPr lang="tr-TR" dirty="0" smtClean="0">
                <a:hlinkClick r:id="rId2"/>
              </a:rPr>
              <a:t>repl.it/languages/python3</a:t>
            </a:r>
            <a:r>
              <a:rPr lang="tr-TR" dirty="0" smtClean="0"/>
              <a:t> adresine giderek kodları çalıştırıp deneyebiliriz.</a:t>
            </a:r>
            <a:endParaRPr lang="tr-TR" dirty="0"/>
          </a:p>
        </p:txBody>
      </p:sp>
    </p:spTree>
    <p:extLst>
      <p:ext uri="{BB962C8B-B14F-4D97-AF65-F5344CB8AC3E}">
        <p14:creationId xmlns:p14="http://schemas.microsoft.com/office/powerpoint/2010/main" val="25301157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90</TotalTime>
  <Words>785</Words>
  <Application>Microsoft Office PowerPoint</Application>
  <PresentationFormat>Ekran Gösterisi (4:3)</PresentationFormat>
  <Paragraphs>125</Paragraphs>
  <Slides>33</Slides>
  <Notes>1</Notes>
  <HiddenSlides>0</HiddenSlides>
  <MMClips>3</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Bitişiklik</vt:lpstr>
      <vt:lpstr>PROBLEM ÇÖZME VE ALGORİTMALAR</vt:lpstr>
      <vt:lpstr>Problem Nedir?</vt:lpstr>
      <vt:lpstr>Algoritma Nedir?</vt:lpstr>
      <vt:lpstr>Programlama Nedir?</vt:lpstr>
      <vt:lpstr>EZBER YOK </vt:lpstr>
      <vt:lpstr>APPLE CEO’SU TİM COOK: (2017 Haberi)</vt:lpstr>
      <vt:lpstr>Program Nedir</vt:lpstr>
      <vt:lpstr>Bazı program terimleri</vt:lpstr>
      <vt:lpstr>ÖRNEK 1</vt:lpstr>
      <vt:lpstr>ÖRNEK 2</vt:lpstr>
      <vt:lpstr>ÖRNEK 3</vt:lpstr>
      <vt:lpstr>Programlamada Hata Ayıklama Nedir?</vt:lpstr>
      <vt:lpstr>1)Söz Dizimsel Hatalar</vt:lpstr>
      <vt:lpstr>Söz Dizimsel Hata Örnek</vt:lpstr>
      <vt:lpstr>2)Çalışma Zamanı Hataları</vt:lpstr>
      <vt:lpstr>Çalışma Zamanı Hatası Örnek</vt:lpstr>
      <vt:lpstr>3)Anlam Bilimsel Hatalar</vt:lpstr>
      <vt:lpstr>Günlük Hayatta Problem Çözme</vt:lpstr>
      <vt:lpstr>PROBLEM ÖRNEK</vt:lpstr>
      <vt:lpstr>Problem Çözme Teknikleri</vt:lpstr>
      <vt:lpstr>ÖRNEK PROBLEM DURUMU 1</vt:lpstr>
      <vt:lpstr>ÖRNEK PROBLEM DURUMU 2</vt:lpstr>
      <vt:lpstr>ÖRNEK PROBLEM DURUMU 3</vt:lpstr>
      <vt:lpstr>Kurt Kuzu Ot</vt:lpstr>
      <vt:lpstr>PowerPoint Sunusu</vt:lpstr>
      <vt:lpstr>Hanoi Kuleleri Oyunu</vt:lpstr>
      <vt:lpstr>PowerPoint Sunusu</vt:lpstr>
      <vt:lpstr>Kurbağa Atlatma</vt:lpstr>
      <vt:lpstr>PowerPoint Sunusu</vt:lpstr>
      <vt:lpstr>Sudoku</vt:lpstr>
      <vt:lpstr>PowerPoint Sunusu</vt:lpstr>
      <vt:lpstr>SUDOKU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ÇÖZME VE ALGORİTMALAR</dc:title>
  <dc:creator>btci</dc:creator>
  <cp:lastModifiedBy>btci</cp:lastModifiedBy>
  <cp:revision>46</cp:revision>
  <dcterms:created xsi:type="dcterms:W3CDTF">2019-08-27T09:55:46Z</dcterms:created>
  <dcterms:modified xsi:type="dcterms:W3CDTF">2019-08-27T12:07:23Z</dcterms:modified>
</cp:coreProperties>
</file>