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4" r:id="rId29"/>
    <p:sldId id="283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  <p:sldId id="312" r:id="rId57"/>
    <p:sldId id="313" r:id="rId58"/>
    <p:sldId id="314" r:id="rId59"/>
    <p:sldId id="315" r:id="rId6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123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tableStyles" Target="tableStyle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t>6.09.2019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bilgisayarbilimleri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celilogretmen.blogspot.com/2019/09/9-sinif-bilgisayar-bilimi-veri-turleri.html" TargetMode="Externa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hyperlink" Target="https://repl.it/languages/python3" TargetMode="Externa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repl.it/languages/python3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Bu sunu </a:t>
            </a:r>
            <a:r>
              <a:rPr lang="tr-TR" dirty="0" smtClean="0">
                <a:hlinkClick r:id="rId2" action="ppaction://hlinkfile"/>
              </a:rPr>
              <a:t>bilgisayarbilimleri.com</a:t>
            </a:r>
            <a:r>
              <a:rPr lang="tr-TR" dirty="0" smtClean="0"/>
              <a:t> tarafından hazırlanmıştır</a:t>
            </a:r>
            <a:endParaRPr lang="tr-TR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175351" cy="1793167"/>
          </a:xfrm>
        </p:spPr>
        <p:txBody>
          <a:bodyPr/>
          <a:lstStyle/>
          <a:p>
            <a:pPr algn="ctr"/>
            <a:r>
              <a:rPr lang="tr-TR" sz="6600" dirty="0"/>
              <a:t>Problem Çözme Teknikleri</a:t>
            </a:r>
          </a:p>
        </p:txBody>
      </p:sp>
    </p:spTree>
    <p:extLst>
      <p:ext uri="{BB962C8B-B14F-4D97-AF65-F5344CB8AC3E}">
        <p14:creationId xmlns:p14="http://schemas.microsoft.com/office/powerpoint/2010/main" val="3582083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9348852" cy="1143000"/>
          </a:xfrm>
        </p:spPr>
        <p:txBody>
          <a:bodyPr/>
          <a:lstStyle/>
          <a:p>
            <a:r>
              <a:rPr lang="tr-TR" dirty="0"/>
              <a:t>Asla Vazgeçmeyin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Asla vazgeçmemek, kişisel bir özelliktir. Kararlılık, güven ve istek kaybolduğu zaman açık </a:t>
            </a:r>
            <a:r>
              <a:rPr lang="tr-TR" sz="4000" dirty="0" smtClean="0"/>
              <a:t>düşünemezsiniz</a:t>
            </a:r>
            <a:r>
              <a:rPr lang="tr-TR" sz="4000" dirty="0"/>
              <a:t>, işlemler olması gerektiğinden uzun sürer ve gittikçe zorlaşır.</a:t>
            </a:r>
          </a:p>
        </p:txBody>
      </p:sp>
    </p:spTree>
    <p:extLst>
      <p:ext uri="{BB962C8B-B14F-4D97-AF65-F5344CB8AC3E}">
        <p14:creationId xmlns:p14="http://schemas.microsoft.com/office/powerpoint/2010/main" val="2354897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612576" y="404664"/>
            <a:ext cx="9348852" cy="1143000"/>
          </a:xfrm>
        </p:spPr>
        <p:txBody>
          <a:bodyPr/>
          <a:lstStyle/>
          <a:p>
            <a:r>
              <a:rPr lang="tr-TR" sz="4000" dirty="0" smtClean="0"/>
              <a:t>Özetle Problem Çözme Teknikleri</a:t>
            </a:r>
            <a:endParaRPr lang="tr-TR" sz="4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2800" dirty="0"/>
              <a:t>1) Her Zaman Bir Planınız </a:t>
            </a:r>
            <a:r>
              <a:rPr lang="tr-TR" sz="2800" dirty="0" smtClean="0"/>
              <a:t>Olsun</a:t>
            </a:r>
          </a:p>
          <a:p>
            <a:r>
              <a:rPr lang="tr-TR" sz="2800" dirty="0"/>
              <a:t>2) Problemi Tekrar İfade </a:t>
            </a:r>
            <a:r>
              <a:rPr lang="tr-TR" sz="2800" dirty="0" smtClean="0"/>
              <a:t>Edin</a:t>
            </a:r>
          </a:p>
          <a:p>
            <a:r>
              <a:rPr lang="tr-TR" sz="2800" dirty="0" smtClean="0"/>
              <a:t>3)Problemi Küçük Parçalara Ayırın</a:t>
            </a:r>
          </a:p>
          <a:p>
            <a:r>
              <a:rPr lang="tr-TR" sz="2800" dirty="0"/>
              <a:t>4) Önce Bildiklerinizden Yola </a:t>
            </a:r>
            <a:r>
              <a:rPr lang="tr-TR" sz="2800" dirty="0" smtClean="0"/>
              <a:t>Çıkın</a:t>
            </a:r>
          </a:p>
          <a:p>
            <a:r>
              <a:rPr lang="tr-TR" sz="2800" dirty="0"/>
              <a:t>5) Problemi </a:t>
            </a:r>
            <a:r>
              <a:rPr lang="tr-TR" sz="2800" dirty="0" smtClean="0"/>
              <a:t>Basitleştirin</a:t>
            </a:r>
          </a:p>
          <a:p>
            <a:r>
              <a:rPr lang="tr-TR" sz="2800" dirty="0"/>
              <a:t>6) Benzerlikleri </a:t>
            </a:r>
            <a:r>
              <a:rPr lang="tr-TR" sz="2800" dirty="0" smtClean="0"/>
              <a:t>Arayın</a:t>
            </a:r>
          </a:p>
          <a:p>
            <a:r>
              <a:rPr lang="tr-TR" sz="2800" dirty="0"/>
              <a:t>7) Deneme </a:t>
            </a:r>
            <a:r>
              <a:rPr lang="tr-TR" sz="2800" dirty="0" smtClean="0"/>
              <a:t>Yapın</a:t>
            </a:r>
          </a:p>
          <a:p>
            <a:r>
              <a:rPr lang="tr-TR" sz="2800" dirty="0"/>
              <a:t>8) Asla Vazgeçmeyin</a:t>
            </a:r>
          </a:p>
        </p:txBody>
      </p:sp>
    </p:spTree>
    <p:extLst>
      <p:ext uri="{BB962C8B-B14F-4D97-AF65-F5344CB8AC3E}">
        <p14:creationId xmlns:p14="http://schemas.microsoft.com/office/powerpoint/2010/main" val="3652960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473795" y="3573017"/>
            <a:ext cx="5637010" cy="2361648"/>
          </a:xfrm>
        </p:spPr>
        <p:txBody>
          <a:bodyPr>
            <a:normAutofit/>
          </a:bodyPr>
          <a:lstStyle/>
          <a:p>
            <a:pPr algn="ctr"/>
            <a:r>
              <a:rPr lang="tr-TR" sz="3600" dirty="0"/>
              <a:t>Problem çözme sürecinde en iyi kararı verebilmek için izlenmesi gereken 6 </a:t>
            </a:r>
            <a:r>
              <a:rPr lang="tr-TR" sz="3600" dirty="0" smtClean="0"/>
              <a:t>adım vardır</a:t>
            </a:r>
            <a:endParaRPr lang="tr-TR" sz="3600" dirty="0"/>
          </a:p>
        </p:txBody>
      </p:sp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827584" y="1052736"/>
            <a:ext cx="7175351" cy="1793167"/>
          </a:xfrm>
        </p:spPr>
        <p:txBody>
          <a:bodyPr/>
          <a:lstStyle/>
          <a:p>
            <a:pPr algn="ctr"/>
            <a:r>
              <a:rPr lang="tr-TR" sz="6600" dirty="0"/>
              <a:t>Problem Çözme </a:t>
            </a:r>
            <a:r>
              <a:rPr lang="tr-TR" sz="6600" dirty="0" smtClean="0"/>
              <a:t>Adımları</a:t>
            </a:r>
            <a:endParaRPr lang="tr-TR" sz="6600" dirty="0"/>
          </a:p>
        </p:txBody>
      </p:sp>
    </p:spTree>
    <p:extLst>
      <p:ext uri="{BB962C8B-B14F-4D97-AF65-F5344CB8AC3E}">
        <p14:creationId xmlns:p14="http://schemas.microsoft.com/office/powerpoint/2010/main" val="2837497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9348852" cy="1143000"/>
          </a:xfrm>
        </p:spPr>
        <p:txBody>
          <a:bodyPr/>
          <a:lstStyle/>
          <a:p>
            <a:r>
              <a:rPr lang="tr-TR" dirty="0"/>
              <a:t>1. Problemi Tanımlama: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Problemi çözmeye başlamadan önce problemin açık, anlaşılır ve çok </a:t>
            </a:r>
            <a:r>
              <a:rPr lang="tr-TR" sz="4000" dirty="0" smtClean="0"/>
              <a:t>doğru </a:t>
            </a:r>
            <a:r>
              <a:rPr lang="tr-TR" sz="4000" dirty="0"/>
              <a:t>bir şekilde tanımlanmış olması gerekir.</a:t>
            </a:r>
          </a:p>
        </p:txBody>
      </p:sp>
    </p:spTree>
    <p:extLst>
      <p:ext uri="{BB962C8B-B14F-4D97-AF65-F5344CB8AC3E}">
        <p14:creationId xmlns:p14="http://schemas.microsoft.com/office/powerpoint/2010/main" val="31193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9348852" cy="1143000"/>
          </a:xfrm>
        </p:spPr>
        <p:txBody>
          <a:bodyPr/>
          <a:lstStyle/>
          <a:p>
            <a:r>
              <a:rPr lang="tr-TR" dirty="0"/>
              <a:t>2. Problemi Anlama: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Çözüme doğru yol almadan önce problemi çok iyi anladığınızdan emin </a:t>
            </a:r>
            <a:r>
              <a:rPr lang="tr-TR" sz="4000" dirty="0" smtClean="0"/>
              <a:t>olmanız </a:t>
            </a:r>
            <a:r>
              <a:rPr lang="tr-TR" sz="4000" dirty="0"/>
              <a:t>gerekir. Problemin neler içerdiğini ve kapsamını doğru anlamalısınız.</a:t>
            </a:r>
          </a:p>
        </p:txBody>
      </p:sp>
    </p:spTree>
    <p:extLst>
      <p:ext uri="{BB962C8B-B14F-4D97-AF65-F5344CB8AC3E}">
        <p14:creationId xmlns:p14="http://schemas.microsoft.com/office/powerpoint/2010/main" val="870484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612576" y="260648"/>
            <a:ext cx="9348852" cy="1143000"/>
          </a:xfrm>
        </p:spPr>
        <p:txBody>
          <a:bodyPr/>
          <a:lstStyle/>
          <a:p>
            <a:r>
              <a:rPr lang="tr-TR" sz="4400" dirty="0"/>
              <a:t>3. Problemin Çözümü İçin Farklı Yol ve Yöntemler Belirleme: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Problemin çözümü için </a:t>
            </a:r>
            <a:r>
              <a:rPr lang="tr-TR" sz="4000" dirty="0" smtClean="0"/>
              <a:t>olabildiğince </a:t>
            </a:r>
            <a:r>
              <a:rPr lang="tr-TR" sz="4000" dirty="0"/>
              <a:t>farklı yol ve yöntem belirlemeli ve bu listenin, tüm olasılıkları içerdiğinden emin </a:t>
            </a:r>
            <a:r>
              <a:rPr lang="tr-TR" sz="4000" dirty="0" smtClean="0"/>
              <a:t>olmalısınız</a:t>
            </a:r>
            <a:r>
              <a:rPr lang="tr-TR" sz="40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039250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396552" y="260648"/>
            <a:ext cx="9348852" cy="1143000"/>
          </a:xfrm>
        </p:spPr>
        <p:txBody>
          <a:bodyPr/>
          <a:lstStyle/>
          <a:p>
            <a:pPr marL="0" indent="0">
              <a:buNone/>
            </a:pPr>
            <a:r>
              <a:rPr lang="tr-TR" sz="4400" dirty="0" smtClean="0"/>
              <a:t>4.Farklı </a:t>
            </a:r>
            <a:r>
              <a:rPr lang="tr-TR" sz="4400" dirty="0"/>
              <a:t>Çözüm Yolları Listesi İçerisinden En İyi Çözümü Seçme: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Bu adımda her bir </a:t>
            </a:r>
            <a:r>
              <a:rPr lang="tr-TR" sz="4000" dirty="0" smtClean="0"/>
              <a:t>çözümün olumlu </a:t>
            </a:r>
            <a:r>
              <a:rPr lang="tr-TR" sz="4000" dirty="0"/>
              <a:t>ve olumsuz yönlerini ortaya </a:t>
            </a:r>
            <a:r>
              <a:rPr lang="tr-TR" sz="4000" dirty="0" smtClean="0"/>
              <a:t>koyup içlerinden en iyisini seçmelisiniz.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44538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5.Seçilen </a:t>
            </a:r>
            <a:r>
              <a:rPr lang="tr-TR" sz="3200" dirty="0"/>
              <a:t>Çözüm Yolu ile Problemi Çözmek İçin Gerekli Yönergeleri Oluşturma: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Bu </a:t>
            </a:r>
            <a:r>
              <a:rPr lang="tr-TR" sz="4000" dirty="0" smtClean="0"/>
              <a:t>adımda numaralandırılmış </a:t>
            </a:r>
            <a:r>
              <a:rPr lang="tr-TR" sz="4000" dirty="0"/>
              <a:t>ve adım adım yönergeler oluşturmanız gerekir.</a:t>
            </a:r>
          </a:p>
        </p:txBody>
      </p:sp>
    </p:spTree>
    <p:extLst>
      <p:ext uri="{BB962C8B-B14F-4D97-AF65-F5344CB8AC3E}">
        <p14:creationId xmlns:p14="http://schemas.microsoft.com/office/powerpoint/2010/main" val="345879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/>
              <a:t>6. Çözümü Değerlendirme: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Çözümü test etmek ya da değerlendirmek, sonucun </a:t>
            </a:r>
            <a:r>
              <a:rPr lang="tr-TR" sz="4000" dirty="0" smtClean="0"/>
              <a:t>doğruluğunu kontrol </a:t>
            </a:r>
            <a:r>
              <a:rPr lang="tr-TR" sz="4000" dirty="0"/>
              <a:t>etmek anlamına gelir.</a:t>
            </a:r>
          </a:p>
        </p:txBody>
      </p:sp>
    </p:spTree>
    <p:extLst>
      <p:ext uri="{BB962C8B-B14F-4D97-AF65-F5344CB8AC3E}">
        <p14:creationId xmlns:p14="http://schemas.microsoft.com/office/powerpoint/2010/main" val="4111418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ÖZETLE </a:t>
            </a:r>
            <a:r>
              <a:rPr lang="tr-TR" sz="3200" dirty="0" smtClean="0">
                <a:sym typeface="Wingdings" pitchFamily="2" charset="2"/>
              </a:rPr>
              <a:t>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endParaRPr lang="tr-TR" sz="40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196752"/>
            <a:ext cx="9144000" cy="5661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1003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015208" y="6021288"/>
            <a:ext cx="7128792" cy="1143000"/>
          </a:xfrm>
        </p:spPr>
        <p:txBody>
          <a:bodyPr/>
          <a:lstStyle/>
          <a:p>
            <a:r>
              <a:rPr lang="tr-TR" sz="1400" dirty="0" smtClean="0"/>
              <a:t>bilgisayarbilimleri.com</a:t>
            </a:r>
            <a:endParaRPr lang="tr-TR" sz="14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r>
              <a:rPr lang="tr-TR" sz="4000" dirty="0" smtClean="0"/>
              <a:t>Problemleri çözerken bazı temel teknikler vardır. İsterseniz gelin hep birlikte bu tekniklere bakalım</a:t>
            </a:r>
            <a:endParaRPr lang="tr-TR" sz="4000" dirty="0"/>
          </a:p>
        </p:txBody>
      </p:sp>
    </p:spTree>
    <p:extLst>
      <p:ext uri="{BB962C8B-B14F-4D97-AF65-F5344CB8AC3E}">
        <p14:creationId xmlns:p14="http://schemas.microsoft.com/office/powerpoint/2010/main" val="1552257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400" dirty="0"/>
              <a:t>Bilgisayarlar ile Problem Çözme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tr-TR" sz="40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257175"/>
            <a:ext cx="9144000" cy="560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16642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/>
              <a:t>Bilgisayarlar ile Problem Çözme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244304"/>
            <a:ext cx="7416824" cy="4608512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4000" dirty="0"/>
              <a:t>Günlük hayatta karşılaştığımız problemler çok çeşitli olmasına rağmen bilgisayar ile çözebildiğimiz</a:t>
            </a:r>
          </a:p>
          <a:p>
            <a:pPr marL="45720" indent="0">
              <a:buNone/>
            </a:pPr>
            <a:r>
              <a:rPr lang="tr-TR" sz="4000" dirty="0"/>
              <a:t>yalnızca </a:t>
            </a:r>
            <a:r>
              <a:rPr lang="tr-TR" sz="4000" dirty="0">
                <a:solidFill>
                  <a:srgbClr val="FF0000"/>
                </a:solidFill>
              </a:rPr>
              <a:t>3 tür </a:t>
            </a:r>
            <a:r>
              <a:rPr lang="tr-TR" sz="4000" dirty="0"/>
              <a:t>vardır:</a:t>
            </a:r>
          </a:p>
        </p:txBody>
      </p:sp>
    </p:spTree>
    <p:extLst>
      <p:ext uri="{BB962C8B-B14F-4D97-AF65-F5344CB8AC3E}">
        <p14:creationId xmlns:p14="http://schemas.microsoft.com/office/powerpoint/2010/main" val="32503582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400" dirty="0"/>
              <a:t>Bilgisayarlar ile Problem Çözme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4800" dirty="0"/>
              <a:t>1. Hesaplamalı–matematiksel </a:t>
            </a:r>
            <a:r>
              <a:rPr lang="tr-TR" sz="4800" dirty="0" smtClean="0"/>
              <a:t>problemler</a:t>
            </a:r>
            <a:r>
              <a:rPr lang="tr-TR" sz="4800" dirty="0"/>
              <a:t>,</a:t>
            </a:r>
          </a:p>
          <a:p>
            <a:pPr marL="45720" indent="0">
              <a:buNone/>
            </a:pPr>
            <a:r>
              <a:rPr lang="tr-TR" sz="4800" dirty="0"/>
              <a:t>2. </a:t>
            </a:r>
            <a:r>
              <a:rPr lang="tr-TR" sz="4800" dirty="0" smtClean="0"/>
              <a:t>Mantıksal problemler</a:t>
            </a:r>
            <a:r>
              <a:rPr lang="tr-TR" sz="4800" dirty="0"/>
              <a:t>,</a:t>
            </a:r>
          </a:p>
          <a:p>
            <a:pPr marL="45720" indent="0">
              <a:buNone/>
            </a:pPr>
            <a:r>
              <a:rPr lang="tr-TR" sz="4800" dirty="0"/>
              <a:t>3. </a:t>
            </a:r>
            <a:r>
              <a:rPr lang="tr-TR" sz="4800" dirty="0" smtClean="0"/>
              <a:t>Tekrarlayan–yinelenme </a:t>
            </a:r>
            <a:r>
              <a:rPr lang="tr-TR" sz="4800" dirty="0"/>
              <a:t>sürecini içeren problemler.</a:t>
            </a:r>
          </a:p>
        </p:txBody>
      </p:sp>
    </p:spTree>
    <p:extLst>
      <p:ext uri="{BB962C8B-B14F-4D97-AF65-F5344CB8AC3E}">
        <p14:creationId xmlns:p14="http://schemas.microsoft.com/office/powerpoint/2010/main" val="131913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/>
              <a:t>Veri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tr-TR" sz="48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94361" cy="39985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31013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/>
              <a:t>Veri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4800" dirty="0"/>
              <a:t>Çözümler üretebilmek </a:t>
            </a:r>
            <a:r>
              <a:rPr lang="tr-TR" sz="4800" dirty="0" smtClean="0"/>
              <a:t>için bilgisayarlar </a:t>
            </a:r>
            <a:r>
              <a:rPr lang="tr-TR" sz="4800" dirty="0"/>
              <a:t>“</a:t>
            </a:r>
            <a:r>
              <a:rPr lang="tr-TR" sz="4800" dirty="0" err="1"/>
              <a:t>veri”ye</a:t>
            </a:r>
            <a:r>
              <a:rPr lang="tr-TR" sz="4800" dirty="0"/>
              <a:t> </a:t>
            </a:r>
            <a:r>
              <a:rPr lang="tr-TR" sz="4800" dirty="0" smtClean="0"/>
              <a:t>gereksinim </a:t>
            </a:r>
            <a:r>
              <a:rPr lang="tr-TR" sz="4800" dirty="0"/>
              <a:t>duyar</a:t>
            </a:r>
            <a:r>
              <a:rPr lang="tr-TR" sz="4800" dirty="0" smtClean="0"/>
              <a:t>.</a:t>
            </a:r>
          </a:p>
          <a:p>
            <a:pPr marL="45720" indent="0">
              <a:buNone/>
            </a:pPr>
            <a:endParaRPr lang="tr-TR" sz="4800" dirty="0"/>
          </a:p>
          <a:p>
            <a:pPr marL="45720" indent="0">
              <a:buNone/>
            </a:pPr>
            <a:r>
              <a:rPr lang="tr-TR" sz="4800" dirty="0" smtClean="0"/>
              <a:t>Bu verilere de girdi ismi verilir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9378735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/>
              <a:t>Veri Türleri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4800" dirty="0" smtClean="0"/>
              <a:t>Bilgisayarlara ham veri olarak giren verilen çeşitli işlemlerden geçerek çıktı ya da bilgiyi oluşturur.</a:t>
            </a:r>
            <a:endParaRPr lang="tr-TR" sz="4800" dirty="0"/>
          </a:p>
        </p:txBody>
      </p:sp>
    </p:spTree>
    <p:extLst>
      <p:ext uri="{BB962C8B-B14F-4D97-AF65-F5344CB8AC3E}">
        <p14:creationId xmlns:p14="http://schemas.microsoft.com/office/powerpoint/2010/main" val="2129284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 smtClean="0"/>
              <a:t>Örneğin</a:t>
            </a:r>
            <a:endParaRPr lang="tr-TR" sz="60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r>
              <a:rPr lang="en-US" sz="4800" b="1" dirty="0">
                <a:solidFill>
                  <a:srgbClr val="FF0000"/>
                </a:solidFill>
              </a:rPr>
              <a:t>a=</a:t>
            </a:r>
            <a:r>
              <a:rPr lang="en-US" sz="4800" b="1" dirty="0" err="1">
                <a:solidFill>
                  <a:srgbClr val="FF0000"/>
                </a:solidFill>
              </a:rPr>
              <a:t>int</a:t>
            </a:r>
            <a:r>
              <a:rPr lang="en-US" sz="4800" b="1" dirty="0">
                <a:solidFill>
                  <a:srgbClr val="FF0000"/>
                </a:solidFill>
              </a:rPr>
              <a:t>(input("</a:t>
            </a:r>
            <a:r>
              <a:rPr lang="en-US" sz="4800" b="1" dirty="0" err="1">
                <a:solidFill>
                  <a:srgbClr val="FF0000"/>
                </a:solidFill>
              </a:rPr>
              <a:t>bir</a:t>
            </a:r>
            <a:r>
              <a:rPr lang="en-US" sz="4800" b="1" dirty="0">
                <a:solidFill>
                  <a:srgbClr val="FF0000"/>
                </a:solidFill>
              </a:rPr>
              <a:t> </a:t>
            </a:r>
            <a:r>
              <a:rPr lang="en-US" sz="4800" b="1" dirty="0" err="1">
                <a:solidFill>
                  <a:srgbClr val="FF0000"/>
                </a:solidFill>
              </a:rPr>
              <a:t>sayi</a:t>
            </a:r>
            <a:r>
              <a:rPr lang="en-US" sz="4800" b="1" dirty="0">
                <a:solidFill>
                  <a:srgbClr val="FF0000"/>
                </a:solidFill>
              </a:rPr>
              <a:t> "))</a:t>
            </a:r>
          </a:p>
          <a:p>
            <a:r>
              <a:rPr lang="en-US" sz="4800" b="1" dirty="0">
                <a:solidFill>
                  <a:srgbClr val="FF0000"/>
                </a:solidFill>
              </a:rPr>
              <a:t>print (a</a:t>
            </a:r>
            <a:r>
              <a:rPr lang="en-US" sz="4800" b="1" dirty="0" smtClean="0">
                <a:solidFill>
                  <a:srgbClr val="FF0000"/>
                </a:solidFill>
              </a:rPr>
              <a:t>)</a:t>
            </a:r>
            <a:endParaRPr lang="tr-TR" sz="4800" b="1" dirty="0" smtClean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tr-TR" sz="4800" dirty="0" smtClean="0"/>
              <a:t>Yukarıda yer alan </a:t>
            </a:r>
            <a:r>
              <a:rPr lang="tr-TR" sz="4800" dirty="0" err="1" smtClean="0"/>
              <a:t>python</a:t>
            </a:r>
            <a:r>
              <a:rPr lang="tr-TR" sz="4800" dirty="0" smtClean="0"/>
              <a:t> kodlarında 1.satır girdi 2.satır iste çıktı satırlarıdır.</a:t>
            </a:r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37866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/>
              <a:t>1) Sayısal Veri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r>
              <a:rPr lang="en-US" sz="4800" dirty="0" err="1"/>
              <a:t>Sayısal</a:t>
            </a:r>
            <a:r>
              <a:rPr lang="en-US" sz="4800" dirty="0"/>
              <a:t> </a:t>
            </a:r>
            <a:r>
              <a:rPr lang="en-US" sz="4800" dirty="0" err="1"/>
              <a:t>veriler</a:t>
            </a:r>
            <a:r>
              <a:rPr lang="en-US" sz="4800" dirty="0"/>
              <a:t> </a:t>
            </a:r>
            <a:r>
              <a:rPr lang="en-US" sz="4800" dirty="0" err="1"/>
              <a:t>tüm</a:t>
            </a:r>
            <a:r>
              <a:rPr lang="en-US" sz="4800" dirty="0"/>
              <a:t> </a:t>
            </a:r>
            <a:r>
              <a:rPr lang="en-US" sz="4800" dirty="0" err="1"/>
              <a:t>sayı</a:t>
            </a:r>
            <a:r>
              <a:rPr lang="en-US" sz="4800" dirty="0"/>
              <a:t> </a:t>
            </a:r>
            <a:r>
              <a:rPr lang="en-US" sz="4800" dirty="0" err="1"/>
              <a:t>tiplerini</a:t>
            </a:r>
            <a:r>
              <a:rPr lang="en-US" sz="4800" dirty="0"/>
              <a:t> </a:t>
            </a:r>
            <a:r>
              <a:rPr lang="en-US" sz="4800" dirty="0" err="1"/>
              <a:t>içerir</a:t>
            </a:r>
            <a:r>
              <a:rPr lang="en-US" sz="4800" dirty="0"/>
              <a:t>. </a:t>
            </a:r>
            <a:r>
              <a:rPr lang="en-US" sz="4800" dirty="0" err="1"/>
              <a:t>Sayısal</a:t>
            </a:r>
            <a:r>
              <a:rPr lang="en-US" sz="4800" dirty="0"/>
              <a:t> </a:t>
            </a:r>
            <a:r>
              <a:rPr lang="en-US" sz="4800" dirty="0" err="1"/>
              <a:t>veri</a:t>
            </a:r>
            <a:r>
              <a:rPr lang="en-US" sz="4800" dirty="0"/>
              <a:t>, </a:t>
            </a:r>
            <a:r>
              <a:rPr lang="en-US" sz="4800" dirty="0" err="1"/>
              <a:t>hesaplama</a:t>
            </a:r>
            <a:r>
              <a:rPr lang="en-US" sz="4800" dirty="0"/>
              <a:t> </a:t>
            </a:r>
            <a:r>
              <a:rPr lang="en-US" sz="4800" dirty="0" err="1"/>
              <a:t>işlemlerinde</a:t>
            </a:r>
            <a:r>
              <a:rPr lang="en-US" sz="4800" dirty="0"/>
              <a:t> </a:t>
            </a:r>
            <a:r>
              <a:rPr lang="en-US" sz="4800" dirty="0" err="1"/>
              <a:t>kullanılabilen</a:t>
            </a:r>
            <a:r>
              <a:rPr lang="en-US" sz="4800" dirty="0"/>
              <a:t> </a:t>
            </a:r>
            <a:r>
              <a:rPr lang="en-US" sz="4800" dirty="0" err="1"/>
              <a:t>tek</a:t>
            </a:r>
            <a:r>
              <a:rPr lang="en-US" sz="4800" dirty="0"/>
              <a:t> </a:t>
            </a:r>
            <a:r>
              <a:rPr lang="en-US" sz="4800" dirty="0" err="1" smtClean="0"/>
              <a:t>ver</a:t>
            </a:r>
            <a:r>
              <a:rPr lang="tr-TR" sz="4800" dirty="0" smtClean="0"/>
              <a:t>i </a:t>
            </a:r>
            <a:r>
              <a:rPr lang="en-US" sz="4800" dirty="0" err="1" smtClean="0"/>
              <a:t>türüdür</a:t>
            </a:r>
            <a:r>
              <a:rPr lang="en-US" sz="4800" dirty="0"/>
              <a:t>. </a:t>
            </a:r>
            <a:endParaRPr lang="tr-TR" sz="4800" dirty="0" smtClean="0"/>
          </a:p>
          <a:p>
            <a:endParaRPr lang="tr-TR" sz="3600" dirty="0"/>
          </a:p>
          <a:p>
            <a:pPr marL="45720" indent="0">
              <a:buNone/>
            </a:pP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1253769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6000" dirty="0"/>
              <a:t>1) Sayısal Veri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0919" y="1876424"/>
            <a:ext cx="8127543" cy="30647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0678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 smtClean="0"/>
              <a:t>2) </a:t>
            </a:r>
            <a:r>
              <a:rPr lang="tr-TR" sz="4800" dirty="0" smtClean="0"/>
              <a:t>Karakter </a:t>
            </a:r>
            <a:r>
              <a:rPr lang="tr-TR" sz="4800" dirty="0"/>
              <a:t>Veri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r>
              <a:rPr lang="en-US" sz="4800" dirty="0" err="1"/>
              <a:t>Karakter</a:t>
            </a:r>
            <a:r>
              <a:rPr lang="en-US" sz="4800" dirty="0"/>
              <a:t> </a:t>
            </a:r>
            <a:r>
              <a:rPr lang="en-US" sz="4800" dirty="0" err="1"/>
              <a:t>veri</a:t>
            </a:r>
            <a:r>
              <a:rPr lang="en-US" sz="4800" dirty="0"/>
              <a:t> </a:t>
            </a:r>
            <a:r>
              <a:rPr lang="en-US" sz="4800" dirty="0" err="1"/>
              <a:t>seti</a:t>
            </a:r>
            <a:r>
              <a:rPr lang="en-US" sz="4800" dirty="0"/>
              <a:t>; </a:t>
            </a:r>
            <a:r>
              <a:rPr lang="en-US" sz="4800" dirty="0" err="1"/>
              <a:t>tüm</a:t>
            </a:r>
            <a:r>
              <a:rPr lang="en-US" sz="4800" dirty="0"/>
              <a:t> </a:t>
            </a:r>
            <a:r>
              <a:rPr lang="en-US" sz="4800" dirty="0" err="1"/>
              <a:t>tek</a:t>
            </a:r>
            <a:r>
              <a:rPr lang="en-US" sz="4800" dirty="0"/>
              <a:t> </a:t>
            </a:r>
            <a:r>
              <a:rPr lang="en-US" sz="4800" dirty="0" err="1"/>
              <a:t>haneli</a:t>
            </a:r>
            <a:r>
              <a:rPr lang="en-US" sz="4800" dirty="0"/>
              <a:t> </a:t>
            </a:r>
            <a:r>
              <a:rPr lang="en-US" sz="4800" dirty="0" err="1"/>
              <a:t>sayılar</a:t>
            </a:r>
            <a:r>
              <a:rPr lang="en-US" sz="4800" dirty="0"/>
              <a:t> (“0”.. “9”), </a:t>
            </a:r>
            <a:r>
              <a:rPr lang="en-US" sz="4800" dirty="0" err="1"/>
              <a:t>harfler</a:t>
            </a:r>
            <a:r>
              <a:rPr lang="en-US" sz="4800" dirty="0"/>
              <a:t> (“</a:t>
            </a:r>
            <a:r>
              <a:rPr lang="en-US" sz="4800" dirty="0" err="1"/>
              <a:t>a”..“z</a:t>
            </a:r>
            <a:r>
              <a:rPr lang="en-US" sz="4800" dirty="0"/>
              <a:t>”, “A”..“Z”) </a:t>
            </a:r>
            <a:r>
              <a:rPr lang="en-US" sz="4800" dirty="0" err="1"/>
              <a:t>ve</a:t>
            </a:r>
            <a:r>
              <a:rPr lang="en-US" sz="4800" dirty="0"/>
              <a:t> </a:t>
            </a:r>
            <a:r>
              <a:rPr lang="en-US" sz="4800" dirty="0" err="1"/>
              <a:t>özel</a:t>
            </a:r>
            <a:r>
              <a:rPr lang="en-US" sz="4800" dirty="0"/>
              <a:t> </a:t>
            </a:r>
            <a:r>
              <a:rPr lang="en-US" sz="4800" dirty="0" err="1" smtClean="0"/>
              <a:t>karakterleri</a:t>
            </a:r>
            <a:r>
              <a:rPr lang="tr-TR" sz="4800" dirty="0" smtClean="0"/>
              <a:t> </a:t>
            </a:r>
            <a:r>
              <a:rPr lang="en-US" sz="4800" dirty="0" smtClean="0"/>
              <a:t>(“#”, </a:t>
            </a:r>
            <a:r>
              <a:rPr lang="en-US" sz="4800" dirty="0"/>
              <a:t>“&amp;”, “*”, ..) </a:t>
            </a:r>
            <a:r>
              <a:rPr lang="en-US" sz="4800" dirty="0" err="1"/>
              <a:t>kapsar</a:t>
            </a:r>
            <a:r>
              <a:rPr lang="en-US" sz="4800" dirty="0"/>
              <a:t>.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60443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07504" y="404664"/>
            <a:ext cx="8820472" cy="1143000"/>
          </a:xfrm>
        </p:spPr>
        <p:txBody>
          <a:bodyPr/>
          <a:lstStyle/>
          <a:p>
            <a:r>
              <a:rPr lang="tr-TR" dirty="0"/>
              <a:t>Her Zaman Bir Planınız Olsun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6400800" cy="3474720"/>
          </a:xfrm>
        </p:spPr>
        <p:txBody>
          <a:bodyPr>
            <a:noAutofit/>
          </a:bodyPr>
          <a:lstStyle/>
          <a:p>
            <a:r>
              <a:rPr lang="tr-TR" sz="2800" dirty="0"/>
              <a:t>Belirsiz bir durumu yaşamak yerine </a:t>
            </a:r>
            <a:r>
              <a:rPr lang="tr-TR" sz="2800" dirty="0" smtClean="0"/>
              <a:t>her zaman </a:t>
            </a:r>
            <a:r>
              <a:rPr lang="tr-TR" sz="2800" dirty="0"/>
              <a:t>bir planınız olmalıdır. Bu, en </a:t>
            </a:r>
            <a:r>
              <a:rPr lang="tr-TR" sz="2800" dirty="0" smtClean="0"/>
              <a:t>önemli kuraldır</a:t>
            </a:r>
            <a:r>
              <a:rPr lang="tr-TR" sz="2800" dirty="0"/>
              <a:t>. </a:t>
            </a:r>
            <a:endParaRPr lang="tr-TR" sz="2800" dirty="0" smtClean="0"/>
          </a:p>
          <a:p>
            <a:r>
              <a:rPr lang="tr-TR" sz="2800" dirty="0" smtClean="0"/>
              <a:t>Belki </a:t>
            </a:r>
            <a:r>
              <a:rPr lang="tr-TR" sz="2800" dirty="0"/>
              <a:t>oluşturduğunuz çözüm </a:t>
            </a:r>
            <a:r>
              <a:rPr lang="tr-TR" sz="2800" dirty="0" smtClean="0"/>
              <a:t>planı ilk </a:t>
            </a:r>
            <a:r>
              <a:rPr lang="tr-TR" sz="2800" dirty="0"/>
              <a:t>denemelerde sonuç vermeyecek ama </a:t>
            </a:r>
            <a:r>
              <a:rPr lang="tr-TR" sz="2800" dirty="0" smtClean="0"/>
              <a:t>her seferinde </a:t>
            </a:r>
            <a:r>
              <a:rPr lang="tr-TR" sz="2800" dirty="0"/>
              <a:t>sizi çözüme biraz daha </a:t>
            </a:r>
            <a:r>
              <a:rPr lang="tr-TR" sz="2800" dirty="0" smtClean="0"/>
              <a:t>yaklaştıracak ipuçları </a:t>
            </a:r>
            <a:r>
              <a:rPr lang="tr-TR" sz="2800" dirty="0"/>
              <a:t>elde etmenizi sağlayacaktır.</a:t>
            </a:r>
          </a:p>
        </p:txBody>
      </p:sp>
    </p:spTree>
    <p:extLst>
      <p:ext uri="{BB962C8B-B14F-4D97-AF65-F5344CB8AC3E}">
        <p14:creationId xmlns:p14="http://schemas.microsoft.com/office/powerpoint/2010/main" val="254322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 smtClean="0"/>
              <a:t>2) </a:t>
            </a:r>
            <a:r>
              <a:rPr lang="tr-TR" sz="4800" dirty="0" smtClean="0"/>
              <a:t>Karakter </a:t>
            </a:r>
            <a:r>
              <a:rPr lang="tr-TR" sz="4800" dirty="0"/>
              <a:t>Veri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endParaRPr lang="en-US" sz="36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844824"/>
            <a:ext cx="7752324" cy="3406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21481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 smtClean="0"/>
              <a:t>3) Mantıksal </a:t>
            </a:r>
            <a:r>
              <a:rPr lang="tr-TR" sz="4800" dirty="0"/>
              <a:t>Veri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r>
              <a:rPr lang="en-US" sz="4400" dirty="0" err="1"/>
              <a:t>Mantıksal</a:t>
            </a:r>
            <a:r>
              <a:rPr lang="en-US" sz="4400" dirty="0"/>
              <a:t> </a:t>
            </a:r>
            <a:r>
              <a:rPr lang="en-US" sz="4400" dirty="0" err="1"/>
              <a:t>veri</a:t>
            </a:r>
            <a:r>
              <a:rPr lang="en-US" sz="4400" dirty="0"/>
              <a:t>, </a:t>
            </a:r>
            <a:r>
              <a:rPr lang="en-US" sz="4400" dirty="0" err="1"/>
              <a:t>veri</a:t>
            </a:r>
            <a:r>
              <a:rPr lang="en-US" sz="4400" dirty="0"/>
              <a:t> </a:t>
            </a:r>
            <a:r>
              <a:rPr lang="en-US" sz="4400" dirty="0" err="1"/>
              <a:t>setinde</a:t>
            </a:r>
            <a:r>
              <a:rPr lang="en-US" sz="4400" dirty="0"/>
              <a:t> </a:t>
            </a:r>
            <a:r>
              <a:rPr lang="en-US" sz="4400" dirty="0" err="1"/>
              <a:t>yalnızca</a:t>
            </a:r>
            <a:r>
              <a:rPr lang="en-US" sz="4400" dirty="0"/>
              <a:t> </a:t>
            </a:r>
            <a:r>
              <a:rPr lang="en-US" sz="4400" dirty="0" err="1"/>
              <a:t>iki</a:t>
            </a:r>
            <a:r>
              <a:rPr lang="en-US" sz="4400" dirty="0"/>
              <a:t> </a:t>
            </a:r>
            <a:r>
              <a:rPr lang="en-US" sz="4400" dirty="0" err="1"/>
              <a:t>kelime</a:t>
            </a:r>
            <a:r>
              <a:rPr lang="en-US" sz="4400" dirty="0"/>
              <a:t> </a:t>
            </a:r>
            <a:r>
              <a:rPr lang="en-US" sz="4400" dirty="0" err="1"/>
              <a:t>barındırır</a:t>
            </a:r>
            <a:r>
              <a:rPr lang="en-US" sz="4400" dirty="0"/>
              <a:t>: </a:t>
            </a:r>
            <a:r>
              <a:rPr lang="en-US" sz="4400" dirty="0" err="1"/>
              <a:t>doğru</a:t>
            </a:r>
            <a:r>
              <a:rPr lang="en-US" sz="4400" dirty="0"/>
              <a:t> </a:t>
            </a:r>
            <a:r>
              <a:rPr lang="en-US" sz="4400" dirty="0" err="1"/>
              <a:t>ve</a:t>
            </a:r>
            <a:r>
              <a:rPr lang="en-US" sz="4400" dirty="0"/>
              <a:t> </a:t>
            </a:r>
            <a:r>
              <a:rPr lang="en-US" sz="4400" dirty="0" err="1"/>
              <a:t>yanlış</a:t>
            </a:r>
            <a:r>
              <a:rPr lang="en-US" sz="4400" dirty="0"/>
              <a:t>. Bu </a:t>
            </a:r>
            <a:r>
              <a:rPr lang="en-US" sz="4400" dirty="0" err="1"/>
              <a:t>veri</a:t>
            </a:r>
            <a:r>
              <a:rPr lang="en-US" sz="4400" dirty="0"/>
              <a:t> </a:t>
            </a:r>
            <a:r>
              <a:rPr lang="en-US" sz="4400" dirty="0" err="1"/>
              <a:t>evet</a:t>
            </a:r>
            <a:r>
              <a:rPr lang="en-US" sz="4400" dirty="0"/>
              <a:t> </a:t>
            </a:r>
            <a:r>
              <a:rPr lang="en-US" sz="4400" dirty="0" err="1"/>
              <a:t>ya</a:t>
            </a:r>
            <a:r>
              <a:rPr lang="en-US" sz="4400" dirty="0"/>
              <a:t> da </a:t>
            </a:r>
            <a:r>
              <a:rPr lang="en-US" sz="4400" dirty="0" err="1" smtClean="0"/>
              <a:t>hayır</a:t>
            </a:r>
            <a:r>
              <a:rPr lang="tr-TR" sz="4400" dirty="0" smtClean="0"/>
              <a:t> </a:t>
            </a:r>
            <a:r>
              <a:rPr lang="en-US" sz="4400" dirty="0" err="1" smtClean="0"/>
              <a:t>şeklindeki</a:t>
            </a:r>
            <a:r>
              <a:rPr lang="en-US" sz="4400" dirty="0" smtClean="0"/>
              <a:t> </a:t>
            </a:r>
            <a:r>
              <a:rPr lang="en-US" sz="4400" dirty="0" err="1"/>
              <a:t>karar</a:t>
            </a:r>
            <a:r>
              <a:rPr lang="en-US" sz="4400" dirty="0"/>
              <a:t> </a:t>
            </a:r>
            <a:r>
              <a:rPr lang="en-US" sz="4400" dirty="0" err="1"/>
              <a:t>verme</a:t>
            </a:r>
            <a:r>
              <a:rPr lang="en-US" sz="4400" dirty="0"/>
              <a:t> </a:t>
            </a:r>
            <a:r>
              <a:rPr lang="en-US" sz="4400" dirty="0" err="1"/>
              <a:t>süreçlerinde</a:t>
            </a:r>
            <a:r>
              <a:rPr lang="en-US" sz="4400" dirty="0"/>
              <a:t> </a:t>
            </a:r>
            <a:r>
              <a:rPr lang="en-US" sz="4400" dirty="0" err="1"/>
              <a:t>kullanılır</a:t>
            </a:r>
            <a:r>
              <a:rPr lang="en-US" sz="4400" dirty="0"/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0295870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 smtClean="0"/>
              <a:t>3) Mantıksal </a:t>
            </a:r>
            <a:r>
              <a:rPr lang="tr-TR" sz="4800" dirty="0"/>
              <a:t>Veri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2132856"/>
            <a:ext cx="8028384" cy="2592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1376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Veri Türleri İçin Kurallar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560070" indent="-514350">
              <a:buAutoNum type="arabicParenR"/>
            </a:pPr>
            <a:r>
              <a:rPr lang="en-US" sz="3200" dirty="0" err="1" smtClean="0"/>
              <a:t>Tanımladığınız</a:t>
            </a:r>
            <a:r>
              <a:rPr lang="en-US" sz="3200" dirty="0" smtClean="0"/>
              <a:t> </a:t>
            </a:r>
            <a:r>
              <a:rPr lang="en-US" sz="3200" dirty="0" err="1"/>
              <a:t>veri</a:t>
            </a:r>
            <a:r>
              <a:rPr lang="en-US" sz="3200" dirty="0"/>
              <a:t> </a:t>
            </a:r>
            <a:r>
              <a:rPr lang="en-US" sz="3200" dirty="0" err="1"/>
              <a:t>genellikle</a:t>
            </a:r>
            <a:r>
              <a:rPr lang="en-US" sz="3200" dirty="0"/>
              <a:t> </a:t>
            </a:r>
            <a:r>
              <a:rPr lang="en-US" sz="3200" dirty="0" err="1"/>
              <a:t>sayısal</a:t>
            </a:r>
            <a:r>
              <a:rPr lang="en-US" sz="3200" dirty="0"/>
              <a:t>, </a:t>
            </a:r>
            <a:r>
              <a:rPr lang="en-US" sz="3200" dirty="0" err="1"/>
              <a:t>karakter</a:t>
            </a:r>
            <a:r>
              <a:rPr lang="en-US" sz="3200" dirty="0"/>
              <a:t>, </a:t>
            </a:r>
            <a:r>
              <a:rPr lang="en-US" sz="3200" dirty="0" err="1"/>
              <a:t>dizi</a:t>
            </a:r>
            <a:r>
              <a:rPr lang="en-US" sz="3200" dirty="0"/>
              <a:t> </a:t>
            </a:r>
            <a:r>
              <a:rPr lang="en-US" sz="3200" dirty="0" err="1"/>
              <a:t>ya</a:t>
            </a:r>
            <a:r>
              <a:rPr lang="en-US" sz="3200" dirty="0"/>
              <a:t> da </a:t>
            </a:r>
            <a:r>
              <a:rPr lang="en-US" sz="3200" dirty="0" err="1"/>
              <a:t>mantıksal</a:t>
            </a:r>
            <a:r>
              <a:rPr lang="en-US" sz="3200" dirty="0"/>
              <a:t> </a:t>
            </a:r>
            <a:r>
              <a:rPr lang="en-US" sz="3200" dirty="0" err="1"/>
              <a:t>olmalıdır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marL="560070" indent="-514350">
              <a:buAutoNum type="arabicParenR"/>
            </a:pPr>
            <a:r>
              <a:rPr lang="en-US" sz="3200" dirty="0" err="1"/>
              <a:t>Veri</a:t>
            </a:r>
            <a:r>
              <a:rPr lang="en-US" sz="3200" dirty="0"/>
              <a:t> </a:t>
            </a:r>
            <a:r>
              <a:rPr lang="en-US" sz="3200" dirty="0" err="1"/>
              <a:t>türleri</a:t>
            </a:r>
            <a:r>
              <a:rPr lang="en-US" sz="3200" dirty="0"/>
              <a:t> </a:t>
            </a:r>
            <a:r>
              <a:rPr lang="en-US" sz="3200" dirty="0" err="1"/>
              <a:t>karışık</a:t>
            </a:r>
            <a:r>
              <a:rPr lang="en-US" sz="3200" dirty="0"/>
              <a:t> </a:t>
            </a:r>
            <a:r>
              <a:rPr lang="en-US" sz="3200" dirty="0" err="1"/>
              <a:t>kullanılamaz</a:t>
            </a:r>
            <a:r>
              <a:rPr lang="en-US" sz="3200" dirty="0"/>
              <a:t>. </a:t>
            </a:r>
            <a:r>
              <a:rPr lang="en-US" sz="3200" dirty="0" err="1"/>
              <a:t>Örneğin</a:t>
            </a:r>
            <a:r>
              <a:rPr lang="en-US" sz="3200" dirty="0"/>
              <a:t> </a:t>
            </a:r>
            <a:r>
              <a:rPr lang="en-US" sz="3200" dirty="0" err="1"/>
              <a:t>sayısal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tanımlanmış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veri</a:t>
            </a:r>
            <a:r>
              <a:rPr lang="en-US" sz="3200" dirty="0"/>
              <a:t>, </a:t>
            </a:r>
            <a:r>
              <a:rPr lang="en-US" sz="3200" dirty="0" err="1"/>
              <a:t>dizi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 smtClean="0"/>
              <a:t>algılanamaz</a:t>
            </a:r>
            <a:endParaRPr lang="tr-TR" sz="3200" dirty="0" smtClean="0"/>
          </a:p>
          <a:p>
            <a:pPr marL="560070" indent="-514350">
              <a:buAutoNum type="arabicParenR"/>
            </a:pPr>
            <a:r>
              <a:rPr lang="en-US" sz="3200" dirty="0" err="1"/>
              <a:t>Matematiksel</a:t>
            </a:r>
            <a:r>
              <a:rPr lang="en-US" sz="3200" dirty="0"/>
              <a:t> </a:t>
            </a:r>
            <a:r>
              <a:rPr lang="en-US" sz="3200" dirty="0" err="1"/>
              <a:t>işlemlerde</a:t>
            </a:r>
            <a:r>
              <a:rPr lang="en-US" sz="3200" dirty="0"/>
              <a:t> </a:t>
            </a:r>
            <a:r>
              <a:rPr lang="en-US" sz="3200" dirty="0" err="1"/>
              <a:t>kullanılacak</a:t>
            </a:r>
            <a:r>
              <a:rPr lang="en-US" sz="3200" dirty="0"/>
              <a:t> </a:t>
            </a:r>
            <a:r>
              <a:rPr lang="en-US" sz="3200" dirty="0" err="1"/>
              <a:t>tüm</a:t>
            </a:r>
            <a:r>
              <a:rPr lang="en-US" sz="3200" dirty="0"/>
              <a:t> </a:t>
            </a:r>
            <a:r>
              <a:rPr lang="en-US" sz="3200" dirty="0" err="1"/>
              <a:t>veriler</a:t>
            </a:r>
            <a:r>
              <a:rPr lang="en-US" sz="3200" dirty="0"/>
              <a:t> </a:t>
            </a:r>
            <a:r>
              <a:rPr lang="en-US" sz="3200" dirty="0" err="1"/>
              <a:t>sayısal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, </a:t>
            </a:r>
            <a:r>
              <a:rPr lang="en-US" sz="3200" dirty="0" err="1"/>
              <a:t>diğerleri</a:t>
            </a:r>
            <a:r>
              <a:rPr lang="en-US" sz="3200" dirty="0"/>
              <a:t> </a:t>
            </a:r>
            <a:r>
              <a:rPr lang="en-US" sz="3200" dirty="0" err="1"/>
              <a:t>karakter</a:t>
            </a:r>
            <a:r>
              <a:rPr lang="en-US" sz="3200" dirty="0"/>
              <a:t> </a:t>
            </a:r>
            <a:r>
              <a:rPr lang="en-US" sz="3200" dirty="0" err="1"/>
              <a:t>ya</a:t>
            </a:r>
            <a:r>
              <a:rPr lang="en-US" sz="3200" dirty="0"/>
              <a:t> da </a:t>
            </a:r>
            <a:r>
              <a:rPr lang="en-US" sz="3200" dirty="0" err="1"/>
              <a:t>dizi</a:t>
            </a:r>
            <a:r>
              <a:rPr lang="en-US" sz="3200" dirty="0"/>
              <a:t> </a:t>
            </a:r>
            <a:r>
              <a:rPr lang="en-US" sz="3200" dirty="0" err="1" smtClean="0"/>
              <a:t>olarak</a:t>
            </a:r>
            <a:r>
              <a:rPr lang="en-US" sz="3200" dirty="0" smtClean="0"/>
              <a:t> </a:t>
            </a:r>
            <a:r>
              <a:rPr lang="en-US" sz="3200" dirty="0" err="1"/>
              <a:t>tanımlanmalıdır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04523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endParaRPr lang="tr-TR" sz="4800" dirty="0"/>
          </a:p>
        </p:txBody>
      </p:sp>
      <p:pic>
        <p:nvPicPr>
          <p:cNvPr id="4" name="İçerik Yer Tutucusu 3"/>
          <p:cNvPicPr>
            <a:picLocks noGrp="1" noChangeAspect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72000" cy="6555482"/>
          </a:xfrm>
        </p:spPr>
      </p:pic>
      <p:sp>
        <p:nvSpPr>
          <p:cNvPr id="5" name="Sağ Ok 4"/>
          <p:cNvSpPr/>
          <p:nvPr/>
        </p:nvSpPr>
        <p:spPr>
          <a:xfrm flipH="1">
            <a:off x="4250060" y="1916832"/>
            <a:ext cx="4932040" cy="230425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Yanda verilen verilerin veri türlerini belirtiniz</a:t>
            </a:r>
            <a:endParaRPr lang="tr-TR" dirty="0"/>
          </a:p>
        </p:txBody>
      </p:sp>
      <p:sp>
        <p:nvSpPr>
          <p:cNvPr id="6" name="Dikdörtgen 5">
            <a:hlinkClick r:id="rId3"/>
          </p:cNvPr>
          <p:cNvSpPr/>
          <p:nvPr/>
        </p:nvSpPr>
        <p:spPr>
          <a:xfrm>
            <a:off x="5076056" y="4653136"/>
            <a:ext cx="3456384" cy="12961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r-TR" dirty="0" smtClean="0"/>
              <a:t>ONLİNE YAPMAK İÇİN TIKLA </a:t>
            </a:r>
            <a:r>
              <a:rPr lang="tr-TR" dirty="0" smtClean="0">
                <a:sym typeface="Wingdings" pitchFamily="2" charset="2"/>
              </a:rPr>
              <a:t>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91602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560070" indent="-514350">
              <a:buAutoNum type="arabicParenR"/>
            </a:pPr>
            <a:endParaRPr lang="en-U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9060303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147153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560070" indent="-514350">
              <a:buAutoNum type="arabicParenR"/>
            </a:pP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03" y="332656"/>
            <a:ext cx="9059507" cy="65253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30862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560070" indent="-514350">
              <a:buAutoNum type="arabicParenR"/>
            </a:pPr>
            <a:endParaRPr lang="en-US" sz="3200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8" y="404664"/>
            <a:ext cx="9145296" cy="64533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39071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Bilgisayar Veriyi Nasıl Saklar?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err="1"/>
              <a:t>Bilgisayar</a:t>
            </a:r>
            <a:r>
              <a:rPr lang="en-US" sz="3200" dirty="0"/>
              <a:t> </a:t>
            </a:r>
            <a:r>
              <a:rPr lang="en-US" sz="3200" dirty="0" err="1"/>
              <a:t>veriyi</a:t>
            </a:r>
            <a:r>
              <a:rPr lang="en-US" sz="3200" dirty="0"/>
              <a:t> </a:t>
            </a:r>
            <a:r>
              <a:rPr lang="en-US" sz="3200" dirty="0" err="1"/>
              <a:t>hafızada</a:t>
            </a:r>
            <a:r>
              <a:rPr lang="en-US" sz="3200" dirty="0"/>
              <a:t> </a:t>
            </a:r>
            <a:r>
              <a:rPr lang="en-US" sz="3200" dirty="0" err="1"/>
              <a:t>saklar</a:t>
            </a:r>
            <a:r>
              <a:rPr lang="en-US" sz="3200" dirty="0" smtClean="0"/>
              <a:t>.</a:t>
            </a:r>
            <a:endParaRPr lang="tr-TR" sz="3200" dirty="0" smtClean="0"/>
          </a:p>
          <a:p>
            <a:pPr marL="560070" indent="-514350">
              <a:buAutoNum type="arabicParenR"/>
            </a:pPr>
            <a:endParaRPr lang="tr-TR" sz="3200" dirty="0"/>
          </a:p>
          <a:p>
            <a:pPr marL="45720" indent="0">
              <a:buNone/>
            </a:pPr>
            <a:r>
              <a:rPr lang="en-US" sz="3200" dirty="0" smtClean="0"/>
              <a:t>Her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değişken</a:t>
            </a:r>
            <a:r>
              <a:rPr lang="en-US" sz="3200" dirty="0"/>
              <a:t> </a:t>
            </a:r>
            <a:r>
              <a:rPr lang="en-US" sz="3200" dirty="0" err="1"/>
              <a:t>için</a:t>
            </a:r>
            <a:r>
              <a:rPr lang="en-US" sz="3200" dirty="0"/>
              <a:t> </a:t>
            </a:r>
            <a:r>
              <a:rPr lang="en-US" sz="3200" dirty="0" err="1"/>
              <a:t>hafızada</a:t>
            </a:r>
            <a:r>
              <a:rPr lang="en-US" sz="3200" dirty="0"/>
              <a:t> </a:t>
            </a:r>
            <a:r>
              <a:rPr lang="en-US" sz="3200" dirty="0" err="1"/>
              <a:t>belirli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alan</a:t>
            </a:r>
            <a:r>
              <a:rPr lang="en-US" sz="3200" dirty="0"/>
              <a:t> </a:t>
            </a:r>
            <a:r>
              <a:rPr lang="en-US" sz="3200" dirty="0" err="1"/>
              <a:t>ayrılır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bu</a:t>
            </a:r>
            <a:r>
              <a:rPr lang="en-US" sz="3200" dirty="0"/>
              <a:t> </a:t>
            </a:r>
            <a:r>
              <a:rPr lang="en-US" sz="3200" dirty="0" err="1"/>
              <a:t>alan</a:t>
            </a:r>
            <a:r>
              <a:rPr lang="en-US" sz="3200" dirty="0"/>
              <a:t> </a:t>
            </a:r>
            <a:r>
              <a:rPr lang="en-US" sz="3200" dirty="0" smtClean="0"/>
              <a:t>her</a:t>
            </a:r>
            <a:r>
              <a:rPr lang="tr-TR" sz="3200" dirty="0" smtClean="0"/>
              <a:t> </a:t>
            </a:r>
            <a:r>
              <a:rPr lang="en-US" sz="3200" dirty="0" err="1" smtClean="0"/>
              <a:t>seferinde</a:t>
            </a:r>
            <a:r>
              <a:rPr lang="en-US" sz="3200" dirty="0" smtClean="0"/>
              <a:t> </a:t>
            </a:r>
            <a:r>
              <a:rPr lang="en-US" sz="3200" dirty="0" err="1"/>
              <a:t>tek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değer</a:t>
            </a:r>
            <a:r>
              <a:rPr lang="en-US" sz="3200" dirty="0"/>
              <a:t> </a:t>
            </a:r>
            <a:r>
              <a:rPr lang="en-US" sz="3200" dirty="0" err="1"/>
              <a:t>saklayabilir</a:t>
            </a:r>
            <a:r>
              <a:rPr lang="en-US" sz="3200" dirty="0"/>
              <a:t>. </a:t>
            </a:r>
            <a:endParaRPr lang="tr-TR" sz="3200" dirty="0" smtClean="0"/>
          </a:p>
          <a:p>
            <a:pPr marL="45720" indent="0">
              <a:buNone/>
            </a:pPr>
            <a:endParaRPr lang="tr-TR" sz="3200" dirty="0"/>
          </a:p>
          <a:p>
            <a:pPr marL="45720" indent="0">
              <a:buNone/>
            </a:pPr>
            <a:r>
              <a:rPr lang="en-US" sz="3200" dirty="0" err="1" smtClean="0"/>
              <a:t>Kullanıcı</a:t>
            </a:r>
            <a:r>
              <a:rPr lang="en-US" sz="3200" dirty="0"/>
              <a:t>, </a:t>
            </a:r>
            <a:r>
              <a:rPr lang="en-US" sz="3200" dirty="0" err="1"/>
              <a:t>var</a:t>
            </a:r>
            <a:r>
              <a:rPr lang="en-US" sz="3200" dirty="0"/>
              <a:t> </a:t>
            </a:r>
            <a:r>
              <a:rPr lang="en-US" sz="3200" dirty="0" err="1"/>
              <a:t>olan</a:t>
            </a:r>
            <a:r>
              <a:rPr lang="en-US" sz="3200" dirty="0"/>
              <a:t> </a:t>
            </a:r>
            <a:r>
              <a:rPr lang="en-US" sz="3200" dirty="0" err="1"/>
              <a:t>değer</a:t>
            </a:r>
            <a:r>
              <a:rPr lang="en-US" sz="3200" dirty="0"/>
              <a:t> </a:t>
            </a:r>
            <a:r>
              <a:rPr lang="en-US" sz="3200" dirty="0" err="1"/>
              <a:t>yerine</a:t>
            </a:r>
            <a:r>
              <a:rPr lang="en-US" sz="3200" dirty="0"/>
              <a:t> </a:t>
            </a:r>
            <a:r>
              <a:rPr lang="en-US" sz="3200" dirty="0" err="1"/>
              <a:t>yeni</a:t>
            </a:r>
            <a:r>
              <a:rPr lang="en-US" sz="3200" dirty="0"/>
              <a:t> </a:t>
            </a:r>
            <a:r>
              <a:rPr lang="en-US" sz="3200" dirty="0" err="1"/>
              <a:t>bir</a:t>
            </a:r>
            <a:r>
              <a:rPr lang="en-US" sz="3200" dirty="0"/>
              <a:t> </a:t>
            </a:r>
            <a:r>
              <a:rPr lang="en-US" sz="3200" dirty="0" err="1"/>
              <a:t>değer</a:t>
            </a:r>
            <a:r>
              <a:rPr lang="en-US" sz="3200" dirty="0"/>
              <a:t> </a:t>
            </a:r>
            <a:r>
              <a:rPr lang="en-US" sz="3200" dirty="0" err="1"/>
              <a:t>atadığında</a:t>
            </a:r>
            <a:r>
              <a:rPr lang="en-US" sz="3200" dirty="0"/>
              <a:t> </a:t>
            </a:r>
            <a:r>
              <a:rPr lang="en-US" sz="3200" dirty="0" err="1"/>
              <a:t>eski</a:t>
            </a:r>
            <a:r>
              <a:rPr lang="en-US" sz="3200" dirty="0"/>
              <a:t> </a:t>
            </a:r>
            <a:r>
              <a:rPr lang="en-US" sz="3200" dirty="0" err="1" smtClean="0"/>
              <a:t>değer</a:t>
            </a:r>
            <a:r>
              <a:rPr lang="tr-TR" sz="3200" dirty="0" smtClean="0"/>
              <a:t> </a:t>
            </a:r>
            <a:r>
              <a:rPr lang="en-US" sz="3200" dirty="0" err="1" smtClean="0"/>
              <a:t>silinir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175692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Sabit ve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 err="1"/>
              <a:t>Bilgisayarlar</a:t>
            </a:r>
            <a:r>
              <a:rPr lang="en-US" sz="3200" dirty="0"/>
              <a:t> </a:t>
            </a:r>
            <a:r>
              <a:rPr lang="en-US" sz="3200" dirty="0" err="1"/>
              <a:t>problemleri</a:t>
            </a:r>
            <a:r>
              <a:rPr lang="en-US" sz="3200" dirty="0"/>
              <a:t> </a:t>
            </a:r>
            <a:r>
              <a:rPr lang="en-US" sz="3200" dirty="0" err="1"/>
              <a:t>çözmek</a:t>
            </a:r>
            <a:r>
              <a:rPr lang="en-US" sz="3200" dirty="0"/>
              <a:t> </a:t>
            </a:r>
            <a:r>
              <a:rPr lang="en-US" sz="3200" dirty="0" err="1"/>
              <a:t>için</a:t>
            </a:r>
            <a:r>
              <a:rPr lang="en-US" sz="3200" dirty="0"/>
              <a:t> </a:t>
            </a:r>
            <a:r>
              <a:rPr lang="en-US" sz="3200" dirty="0" err="1"/>
              <a:t>süreç</a:t>
            </a:r>
            <a:r>
              <a:rPr lang="en-US" sz="3200" dirty="0"/>
              <a:t> </a:t>
            </a:r>
            <a:r>
              <a:rPr lang="en-US" sz="3200" dirty="0" err="1"/>
              <a:t>boyunca</a:t>
            </a:r>
            <a:r>
              <a:rPr lang="en-US" sz="3200" dirty="0"/>
              <a:t> </a:t>
            </a:r>
            <a:r>
              <a:rPr lang="en-US" sz="3200" dirty="0" err="1"/>
              <a:t>sabit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değişken</a:t>
            </a:r>
            <a:r>
              <a:rPr lang="en-US" sz="3200" dirty="0"/>
              <a:t>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adlandırılan</a:t>
            </a:r>
            <a:r>
              <a:rPr lang="en-US" sz="3200" dirty="0"/>
              <a:t> </a:t>
            </a:r>
            <a:r>
              <a:rPr lang="en-US" sz="3200" dirty="0" err="1" smtClean="0"/>
              <a:t>veriler</a:t>
            </a:r>
            <a:r>
              <a:rPr lang="tr-TR" sz="3200" dirty="0" smtClean="0"/>
              <a:t> </a:t>
            </a:r>
            <a:r>
              <a:rPr lang="en-US" sz="3200" dirty="0" err="1" smtClean="0"/>
              <a:t>kullanır</a:t>
            </a:r>
            <a:r>
              <a:rPr lang="en-US" sz="3200" dirty="0"/>
              <a:t>. </a:t>
            </a:r>
            <a:endParaRPr lang="tr-TR" sz="3200" dirty="0" smtClean="0"/>
          </a:p>
          <a:p>
            <a:pPr marL="45720" indent="0">
              <a:buNone/>
            </a:pPr>
            <a:endParaRPr lang="tr-TR" sz="3200" dirty="0"/>
          </a:p>
          <a:p>
            <a:pPr marL="45720" indent="0">
              <a:buNone/>
            </a:pPr>
            <a:r>
              <a:rPr lang="en-US" sz="3200" dirty="0" smtClean="0"/>
              <a:t>“</a:t>
            </a:r>
            <a:r>
              <a:rPr lang="en-US" sz="3200" dirty="0" err="1"/>
              <a:t>Sabit</a:t>
            </a:r>
            <a:r>
              <a:rPr lang="en-US" sz="3200" dirty="0"/>
              <a:t>” </a:t>
            </a:r>
            <a:r>
              <a:rPr lang="en-US" sz="3200" dirty="0" err="1"/>
              <a:t>olarak</a:t>
            </a:r>
            <a:r>
              <a:rPr lang="en-US" sz="3200" dirty="0"/>
              <a:t> </a:t>
            </a:r>
            <a:r>
              <a:rPr lang="en-US" sz="3200" dirty="0" err="1"/>
              <a:t>tanımlanan</a:t>
            </a:r>
            <a:r>
              <a:rPr lang="en-US" sz="3200" dirty="0"/>
              <a:t> </a:t>
            </a:r>
            <a:r>
              <a:rPr lang="en-US" sz="3200" dirty="0" err="1"/>
              <a:t>veriler</a:t>
            </a:r>
            <a:r>
              <a:rPr lang="en-US" sz="3200" dirty="0"/>
              <a:t> </a:t>
            </a:r>
            <a:r>
              <a:rPr lang="en-US" sz="3200" dirty="0" err="1"/>
              <a:t>problemin</a:t>
            </a:r>
            <a:r>
              <a:rPr lang="en-US" sz="3200" dirty="0"/>
              <a:t> </a:t>
            </a:r>
            <a:r>
              <a:rPr lang="en-US" sz="3200" dirty="0" err="1"/>
              <a:t>çözüm</a:t>
            </a:r>
            <a:r>
              <a:rPr lang="en-US" sz="3200" dirty="0"/>
              <a:t> </a:t>
            </a:r>
            <a:r>
              <a:rPr lang="en-US" sz="3200" dirty="0" err="1"/>
              <a:t>süreci</a:t>
            </a:r>
            <a:r>
              <a:rPr lang="en-US" sz="3200" dirty="0"/>
              <a:t> </a:t>
            </a:r>
            <a:r>
              <a:rPr lang="en-US" sz="3200" dirty="0" err="1"/>
              <a:t>boyunca</a:t>
            </a:r>
            <a:r>
              <a:rPr lang="en-US" sz="3200" dirty="0"/>
              <a:t> </a:t>
            </a:r>
            <a:r>
              <a:rPr lang="en-US" sz="3200" dirty="0" err="1"/>
              <a:t>asla</a:t>
            </a:r>
            <a:r>
              <a:rPr lang="en-US" sz="3200" dirty="0"/>
              <a:t> </a:t>
            </a:r>
            <a:r>
              <a:rPr lang="en-US" sz="3200" dirty="0" err="1"/>
              <a:t>değişmeyen</a:t>
            </a:r>
            <a:r>
              <a:rPr lang="en-US" sz="3200" dirty="0"/>
              <a:t> </a:t>
            </a:r>
            <a:r>
              <a:rPr lang="en-US" sz="3200" dirty="0" err="1" smtClean="0"/>
              <a:t>değerlerdir</a:t>
            </a:r>
            <a:r>
              <a:rPr lang="en-US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3909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52536" y="404664"/>
            <a:ext cx="8820472" cy="1143000"/>
          </a:xfrm>
        </p:spPr>
        <p:txBody>
          <a:bodyPr/>
          <a:lstStyle/>
          <a:p>
            <a:r>
              <a:rPr lang="tr-TR" dirty="0"/>
              <a:t>Problemi Tekrar İfade Edin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6400800" cy="3474720"/>
          </a:xfrm>
        </p:spPr>
        <p:txBody>
          <a:bodyPr>
            <a:noAutofit/>
          </a:bodyPr>
          <a:lstStyle/>
          <a:p>
            <a:r>
              <a:rPr lang="tr-TR" sz="3600" dirty="0" smtClean="0"/>
              <a:t>Problemi </a:t>
            </a:r>
            <a:r>
              <a:rPr lang="tr-TR" sz="3600" dirty="0"/>
              <a:t>tekrar ifade etmek, göremediğimiz </a:t>
            </a:r>
            <a:r>
              <a:rPr lang="tr-TR" sz="3600" dirty="0" smtClean="0"/>
              <a:t>bir ayrıntıyı </a:t>
            </a:r>
            <a:r>
              <a:rPr lang="tr-TR" sz="3600" dirty="0"/>
              <a:t>görmemizi ya da problemi daha kolay çözmek adına bir ipucu yakalamamızı sağlayabilir.</a:t>
            </a:r>
          </a:p>
        </p:txBody>
      </p:sp>
    </p:spTree>
    <p:extLst>
      <p:ext uri="{BB962C8B-B14F-4D97-AF65-F5344CB8AC3E}">
        <p14:creationId xmlns:p14="http://schemas.microsoft.com/office/powerpoint/2010/main" val="14326057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Sabit ve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3200" dirty="0"/>
              <a:t>Su 100 °</a:t>
            </a:r>
            <a:r>
              <a:rPr lang="en-US" sz="3200" dirty="0" err="1"/>
              <a:t>C’de</a:t>
            </a:r>
            <a:r>
              <a:rPr lang="en-US" sz="3200" dirty="0"/>
              <a:t> </a:t>
            </a:r>
            <a:r>
              <a:rPr lang="en-US" sz="3200" dirty="0" err="1"/>
              <a:t>kaynar</a:t>
            </a:r>
            <a:r>
              <a:rPr lang="en-US" sz="3200" dirty="0"/>
              <a:t>.</a:t>
            </a:r>
          </a:p>
          <a:p>
            <a:pPr marL="45720" indent="0">
              <a:buNone/>
            </a:pPr>
            <a:endParaRPr lang="en-US" sz="3200" dirty="0"/>
          </a:p>
          <a:p>
            <a:pPr marL="45720" indent="0">
              <a:buNone/>
            </a:pPr>
            <a:r>
              <a:rPr lang="en-US" sz="3200" dirty="0" err="1"/>
              <a:t>Bugün</a:t>
            </a:r>
            <a:r>
              <a:rPr lang="en-US" sz="3200" dirty="0"/>
              <a:t> </a:t>
            </a:r>
            <a:r>
              <a:rPr lang="en-US" sz="3200" dirty="0" err="1"/>
              <a:t>hava</a:t>
            </a:r>
            <a:r>
              <a:rPr lang="en-US" sz="3200" dirty="0"/>
              <a:t> </a:t>
            </a:r>
            <a:r>
              <a:rPr lang="en-US" sz="3200" dirty="0" err="1"/>
              <a:t>sıcaklığı</a:t>
            </a:r>
            <a:r>
              <a:rPr lang="en-US" sz="3200" dirty="0"/>
              <a:t> </a:t>
            </a:r>
            <a:r>
              <a:rPr lang="en-US" sz="3200" dirty="0" err="1"/>
              <a:t>kaç</a:t>
            </a:r>
            <a:r>
              <a:rPr lang="en-US" sz="3200" dirty="0"/>
              <a:t> </a:t>
            </a:r>
            <a:r>
              <a:rPr lang="en-US" sz="3200" dirty="0" err="1"/>
              <a:t>derece</a:t>
            </a:r>
            <a:r>
              <a:rPr lang="en-US" sz="3200" dirty="0"/>
              <a:t>?</a:t>
            </a:r>
          </a:p>
          <a:p>
            <a:pPr marL="45720" indent="0">
              <a:buNone/>
            </a:pPr>
            <a:endParaRPr lang="en-US" sz="3200" dirty="0"/>
          </a:p>
          <a:p>
            <a:pPr marL="45720" indent="0">
              <a:buNone/>
            </a:pPr>
            <a:r>
              <a:rPr lang="en-US" sz="3200" dirty="0"/>
              <a:t>&gt;&gt;</a:t>
            </a:r>
            <a:r>
              <a:rPr lang="en-US" sz="3200" dirty="0" err="1"/>
              <a:t>Yukarıda</a:t>
            </a:r>
            <a:r>
              <a:rPr lang="en-US" sz="3200" dirty="0"/>
              <a:t> </a:t>
            </a:r>
            <a:r>
              <a:rPr lang="en-US" sz="3200" dirty="0" err="1"/>
              <a:t>yer</a:t>
            </a:r>
            <a:r>
              <a:rPr lang="en-US" sz="3200" dirty="0"/>
              <a:t> </a:t>
            </a:r>
            <a:r>
              <a:rPr lang="en-US" sz="3200" dirty="0" err="1"/>
              <a:t>alan</a:t>
            </a:r>
            <a:r>
              <a:rPr lang="en-US" sz="3200" dirty="0"/>
              <a:t> </a:t>
            </a:r>
            <a:r>
              <a:rPr lang="en-US" sz="3200" dirty="0" err="1"/>
              <a:t>cümlelerde</a:t>
            </a:r>
            <a:endParaRPr lang="en-US" sz="3200" dirty="0"/>
          </a:p>
          <a:p>
            <a:pPr marL="45720" indent="0">
              <a:buNone/>
            </a:pPr>
            <a:r>
              <a:rPr lang="en-US" sz="3200" dirty="0" err="1"/>
              <a:t>sabitler</a:t>
            </a:r>
            <a:r>
              <a:rPr lang="en-US" sz="3200" dirty="0"/>
              <a:t> </a:t>
            </a:r>
            <a:r>
              <a:rPr lang="en-US" sz="3200" dirty="0" err="1"/>
              <a:t>ve</a:t>
            </a:r>
            <a:r>
              <a:rPr lang="en-US" sz="3200" dirty="0"/>
              <a:t> </a:t>
            </a:r>
            <a:r>
              <a:rPr lang="en-US" sz="3200" dirty="0" err="1"/>
              <a:t>değişkenler</a:t>
            </a:r>
            <a:r>
              <a:rPr lang="en-US" sz="3200" dirty="0"/>
              <a:t> </a:t>
            </a:r>
            <a:r>
              <a:rPr lang="en-US" sz="3200" dirty="0" err="1"/>
              <a:t>nelerdir</a:t>
            </a:r>
            <a:r>
              <a:rPr lang="en-US" sz="3200" dirty="0"/>
              <a:t>? &lt;&lt;</a:t>
            </a:r>
          </a:p>
        </p:txBody>
      </p:sp>
    </p:spTree>
    <p:extLst>
      <p:ext uri="{BB962C8B-B14F-4D97-AF65-F5344CB8AC3E}">
        <p14:creationId xmlns:p14="http://schemas.microsoft.com/office/powerpoint/2010/main" val="257205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Sabit ve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en-US" sz="2800" dirty="0"/>
              <a:t>100 °C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sayısal</a:t>
            </a:r>
            <a:r>
              <a:rPr lang="en-US" sz="2800" dirty="0"/>
              <a:t> </a:t>
            </a:r>
            <a:r>
              <a:rPr lang="en-US" sz="2800" dirty="0" err="1"/>
              <a:t>değerler</a:t>
            </a:r>
            <a:r>
              <a:rPr lang="en-US" sz="2800" dirty="0"/>
              <a:t> </a:t>
            </a:r>
            <a:r>
              <a:rPr lang="en-US" sz="2800" dirty="0" err="1"/>
              <a:t>sabittir</a:t>
            </a:r>
            <a:r>
              <a:rPr lang="en-US" sz="2800" dirty="0"/>
              <a:t>.</a:t>
            </a:r>
          </a:p>
          <a:p>
            <a:pPr marL="45720" indent="0">
              <a:buNone/>
            </a:pPr>
            <a:endParaRPr lang="en-US" sz="2800" dirty="0"/>
          </a:p>
          <a:p>
            <a:pPr marL="45720" indent="0">
              <a:buNone/>
            </a:pPr>
            <a:r>
              <a:rPr lang="en-US" sz="2800" dirty="0" err="1"/>
              <a:t>Sıcaklık</a:t>
            </a:r>
            <a:r>
              <a:rPr lang="en-US" sz="2800" dirty="0"/>
              <a:t> </a:t>
            </a:r>
            <a:r>
              <a:rPr lang="en-US" sz="2800" dirty="0" err="1"/>
              <a:t>gibi</a:t>
            </a:r>
            <a:r>
              <a:rPr lang="en-US" sz="2800" dirty="0"/>
              <a:t> </a:t>
            </a:r>
            <a:r>
              <a:rPr lang="en-US" sz="2800" dirty="0" err="1"/>
              <a:t>farklı</a:t>
            </a:r>
            <a:r>
              <a:rPr lang="en-US" sz="2800" dirty="0"/>
              <a:t> </a:t>
            </a:r>
            <a:r>
              <a:rPr lang="en-US" sz="2800" dirty="0" err="1"/>
              <a:t>değerler</a:t>
            </a:r>
            <a:r>
              <a:rPr lang="en-US" sz="2800" dirty="0"/>
              <a:t> </a:t>
            </a:r>
            <a:r>
              <a:rPr lang="en-US" sz="2800" dirty="0" err="1"/>
              <a:t>alabilen</a:t>
            </a:r>
            <a:endParaRPr lang="en-US" sz="2800" dirty="0"/>
          </a:p>
          <a:p>
            <a:pPr marL="45720" indent="0">
              <a:buNone/>
            </a:pPr>
            <a:r>
              <a:rPr lang="en-US" sz="2800" dirty="0" err="1"/>
              <a:t>ifadeler</a:t>
            </a:r>
            <a:r>
              <a:rPr lang="en-US" sz="2800" dirty="0"/>
              <a:t> </a:t>
            </a:r>
            <a:r>
              <a:rPr lang="en-US" sz="2800" dirty="0" err="1"/>
              <a:t>ise</a:t>
            </a:r>
            <a:r>
              <a:rPr lang="en-US" sz="2800" dirty="0"/>
              <a:t> </a:t>
            </a:r>
            <a:r>
              <a:rPr lang="en-US" sz="2800" dirty="0" err="1"/>
              <a:t>değişken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adlandırılır</a:t>
            </a:r>
            <a:r>
              <a:rPr lang="en-US" sz="2800" dirty="0"/>
              <a:t>.</a:t>
            </a:r>
          </a:p>
          <a:p>
            <a:pPr marL="45720" indent="0">
              <a:buNone/>
            </a:pPr>
            <a:endParaRPr lang="en-US" sz="2800" dirty="0"/>
          </a:p>
          <a:p>
            <a:pPr marL="45720" indent="0">
              <a:buNone/>
            </a:pPr>
            <a:r>
              <a:rPr lang="en-US" sz="2800" dirty="0"/>
              <a:t>KISACA SICAKLIK DEĞİŞEBİLİYORKEN</a:t>
            </a:r>
          </a:p>
          <a:p>
            <a:pPr marL="45720" indent="0">
              <a:buNone/>
            </a:pPr>
            <a:r>
              <a:rPr lang="en-US" sz="2800" dirty="0"/>
              <a:t>SUYUN 100 DERECEDE KAYNAMASI SABİT</a:t>
            </a:r>
          </a:p>
          <a:p>
            <a:pPr marL="45720" indent="0">
              <a:buNone/>
            </a:pPr>
            <a:r>
              <a:rPr lang="en-US" sz="2800" dirty="0"/>
              <a:t>OLARAK HEP AYNIDIR</a:t>
            </a:r>
          </a:p>
        </p:txBody>
      </p:sp>
    </p:spTree>
    <p:extLst>
      <p:ext uri="{BB962C8B-B14F-4D97-AF65-F5344CB8AC3E}">
        <p14:creationId xmlns:p14="http://schemas.microsoft.com/office/powerpoint/2010/main" val="4039113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Sabit ve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r>
              <a:rPr lang="en-US" sz="2800" dirty="0"/>
              <a:t>a=</a:t>
            </a:r>
            <a:r>
              <a:rPr lang="en-US" sz="2800" dirty="0" err="1"/>
              <a:t>int</a:t>
            </a:r>
            <a:r>
              <a:rPr lang="en-US" sz="2800" dirty="0"/>
              <a:t>(input("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sayı</a:t>
            </a:r>
            <a:r>
              <a:rPr lang="en-US" sz="2800" dirty="0"/>
              <a:t> </a:t>
            </a:r>
            <a:r>
              <a:rPr lang="en-US" sz="2800" dirty="0" err="1"/>
              <a:t>gir</a:t>
            </a:r>
            <a:r>
              <a:rPr lang="en-US" sz="2800" dirty="0"/>
              <a:t> be </a:t>
            </a:r>
            <a:r>
              <a:rPr lang="en-US" sz="2800" dirty="0" err="1"/>
              <a:t>kanka</a:t>
            </a:r>
            <a:r>
              <a:rPr lang="en-US" sz="2800" dirty="0"/>
              <a:t>"))</a:t>
            </a:r>
          </a:p>
          <a:p>
            <a:r>
              <a:rPr lang="en-US" sz="2800" dirty="0"/>
              <a:t>print(a</a:t>
            </a:r>
            <a:r>
              <a:rPr lang="en-US" sz="2800" dirty="0" smtClean="0"/>
              <a:t>)</a:t>
            </a:r>
            <a:endParaRPr lang="tr-TR" sz="2800" dirty="0" smtClean="0"/>
          </a:p>
          <a:p>
            <a:endParaRPr lang="tr-TR" sz="2800" dirty="0"/>
          </a:p>
          <a:p>
            <a:r>
              <a:rPr lang="tr-TR" sz="2800" dirty="0" smtClean="0"/>
              <a:t>Yukarıda yer alan a değişkendir ve sürekli olarak değişir örnek için </a:t>
            </a:r>
            <a:r>
              <a:rPr lang="tr-TR" sz="2800" dirty="0">
                <a:hlinkClick r:id="rId2"/>
              </a:rPr>
              <a:t>https://</a:t>
            </a:r>
            <a:r>
              <a:rPr lang="tr-TR" sz="2800" dirty="0" smtClean="0">
                <a:hlinkClick r:id="rId2"/>
              </a:rPr>
              <a:t>repl.it/languages/python3</a:t>
            </a:r>
            <a:r>
              <a:rPr lang="tr-TR" sz="2800" dirty="0" smtClean="0"/>
              <a:t> adresine gidelim ve kodları çalıştıralım her seferinde a </a:t>
            </a:r>
            <a:r>
              <a:rPr lang="tr-TR" sz="2800" dirty="0" err="1" smtClean="0"/>
              <a:t>nın</a:t>
            </a:r>
            <a:r>
              <a:rPr lang="tr-TR" sz="2800" dirty="0" smtClean="0"/>
              <a:t> değerinin değiştiğini göreceksiniz.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661613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4800" dirty="0"/>
              <a:t>Sabit ve Değişkenler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12776"/>
            <a:ext cx="7416824" cy="5440040"/>
          </a:xfrm>
        </p:spPr>
        <p:txBody>
          <a:bodyPr>
            <a:noAutofit/>
          </a:bodyPr>
          <a:lstStyle/>
          <a:p>
            <a:r>
              <a:rPr lang="tr-TR" sz="2800" dirty="0"/>
              <a:t>a=5+3</a:t>
            </a:r>
          </a:p>
          <a:p>
            <a:r>
              <a:rPr lang="tr-TR" sz="2800" dirty="0" err="1"/>
              <a:t>print</a:t>
            </a:r>
            <a:r>
              <a:rPr lang="tr-TR" sz="2800" dirty="0"/>
              <a:t>(a)</a:t>
            </a:r>
          </a:p>
          <a:p>
            <a:endParaRPr lang="tr-TR" sz="2800" dirty="0"/>
          </a:p>
          <a:p>
            <a:r>
              <a:rPr lang="tr-TR" sz="2800" dirty="0" smtClean="0"/>
              <a:t>Yukarıda yer alan a sabittir 1000 kerede çalışsa yine değeri aynı değerdir. </a:t>
            </a:r>
            <a:r>
              <a:rPr lang="tr-TR" sz="2800" dirty="0" smtClean="0">
                <a:hlinkClick r:id="rId2"/>
              </a:rPr>
              <a:t>https</a:t>
            </a:r>
            <a:r>
              <a:rPr lang="tr-TR" sz="2800" dirty="0">
                <a:hlinkClick r:id="rId2"/>
              </a:rPr>
              <a:t>://</a:t>
            </a:r>
            <a:r>
              <a:rPr lang="tr-TR" sz="2800" dirty="0" smtClean="0">
                <a:hlinkClick r:id="rId2"/>
              </a:rPr>
              <a:t>repl.it/languages/python3</a:t>
            </a:r>
            <a:r>
              <a:rPr lang="tr-TR" sz="2800" dirty="0" smtClean="0"/>
              <a:t> adresine gidelim ve kodları çalıştıralım her seferinde a </a:t>
            </a:r>
            <a:r>
              <a:rPr lang="tr-TR" sz="2800" dirty="0" err="1" smtClean="0"/>
              <a:t>nın</a:t>
            </a:r>
            <a:r>
              <a:rPr lang="tr-TR" sz="2800" dirty="0" smtClean="0"/>
              <a:t> değerinin aynı kaldığını göreceksiniz.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17383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/>
              <a:t>Değişkenlere isim verirken </a:t>
            </a:r>
            <a:r>
              <a:rPr lang="tr-TR" sz="3200" dirty="0" smtClean="0"/>
              <a:t>dikkat </a:t>
            </a:r>
            <a:r>
              <a:rPr lang="tr-TR" sz="3200" dirty="0"/>
              <a:t>edilmesi gereken kurallar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416824" cy="5440040"/>
          </a:xfrm>
        </p:spPr>
        <p:txBody>
          <a:bodyPr>
            <a:noAutofit/>
          </a:bodyPr>
          <a:lstStyle/>
          <a:p>
            <a:r>
              <a:rPr lang="en-US" sz="2800" dirty="0"/>
              <a:t>1. </a:t>
            </a:r>
            <a:r>
              <a:rPr lang="en-US" sz="2800" dirty="0" err="1"/>
              <a:t>Değişkene</a:t>
            </a:r>
            <a:r>
              <a:rPr lang="en-US" sz="2800" dirty="0"/>
              <a:t> </a:t>
            </a:r>
            <a:r>
              <a:rPr lang="en-US" sz="2800" dirty="0" err="1"/>
              <a:t>içerdiği</a:t>
            </a:r>
            <a:r>
              <a:rPr lang="en-US" sz="2800" dirty="0"/>
              <a:t> </a:t>
            </a:r>
            <a:r>
              <a:rPr lang="en-US" sz="2800" dirty="0" err="1"/>
              <a:t>değer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tutarlı</a:t>
            </a:r>
            <a:r>
              <a:rPr lang="en-US" sz="2800" dirty="0"/>
              <a:t> </a:t>
            </a:r>
            <a:r>
              <a:rPr lang="en-US" sz="2800" dirty="0" err="1"/>
              <a:t>isimler</a:t>
            </a:r>
            <a:r>
              <a:rPr lang="en-US" sz="2800" dirty="0"/>
              <a:t> </a:t>
            </a:r>
            <a:r>
              <a:rPr lang="en-US" sz="2800" dirty="0" err="1"/>
              <a:t>veriniz</a:t>
            </a:r>
            <a:r>
              <a:rPr lang="en-US" sz="2800" dirty="0"/>
              <a:t>.</a:t>
            </a:r>
          </a:p>
          <a:p>
            <a:r>
              <a:rPr lang="en-US" sz="2800" dirty="0"/>
              <a:t>2. </a:t>
            </a:r>
            <a:r>
              <a:rPr lang="en-US" sz="2800" dirty="0" err="1"/>
              <a:t>Değişkenlere</a:t>
            </a:r>
            <a:r>
              <a:rPr lang="en-US" sz="2800" dirty="0"/>
              <a:t> </a:t>
            </a:r>
            <a:r>
              <a:rPr lang="en-US" sz="2800" dirty="0" err="1"/>
              <a:t>isim</a:t>
            </a:r>
            <a:r>
              <a:rPr lang="en-US" sz="2800" dirty="0"/>
              <a:t> </a:t>
            </a:r>
            <a:r>
              <a:rPr lang="en-US" sz="2800" dirty="0" err="1"/>
              <a:t>verirken</a:t>
            </a:r>
            <a:r>
              <a:rPr lang="en-US" sz="2800" dirty="0"/>
              <a:t> </a:t>
            </a:r>
            <a:r>
              <a:rPr lang="en-US" sz="2800" dirty="0" err="1"/>
              <a:t>boşluk</a:t>
            </a:r>
            <a:r>
              <a:rPr lang="en-US" sz="2800" dirty="0"/>
              <a:t> </a:t>
            </a:r>
            <a:r>
              <a:rPr lang="en-US" sz="2800" dirty="0" err="1"/>
              <a:t>kullanmayınız</a:t>
            </a:r>
            <a:r>
              <a:rPr lang="en-US" sz="2800" dirty="0"/>
              <a:t>.</a:t>
            </a:r>
          </a:p>
          <a:p>
            <a:r>
              <a:rPr lang="en-US" sz="2800" dirty="0"/>
              <a:t>3. </a:t>
            </a:r>
            <a:r>
              <a:rPr lang="en-US" sz="2800" dirty="0" err="1"/>
              <a:t>Değişkenlere</a:t>
            </a:r>
            <a:r>
              <a:rPr lang="en-US" sz="2800" dirty="0"/>
              <a:t> </a:t>
            </a:r>
            <a:r>
              <a:rPr lang="en-US" sz="2800" dirty="0" err="1"/>
              <a:t>isim</a:t>
            </a:r>
            <a:r>
              <a:rPr lang="en-US" sz="2800" dirty="0"/>
              <a:t> </a:t>
            </a:r>
            <a:r>
              <a:rPr lang="en-US" sz="2800" dirty="0" err="1"/>
              <a:t>verirken</a:t>
            </a:r>
            <a:r>
              <a:rPr lang="en-US" sz="2800" dirty="0"/>
              <a:t> </a:t>
            </a:r>
            <a:r>
              <a:rPr lang="en-US" sz="2800" dirty="0" err="1"/>
              <a:t>bir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ile</a:t>
            </a:r>
            <a:r>
              <a:rPr lang="en-US" sz="2800" dirty="0"/>
              <a:t> </a:t>
            </a:r>
            <a:r>
              <a:rPr lang="en-US" sz="2800" dirty="0" err="1"/>
              <a:t>başlayınız</a:t>
            </a:r>
            <a:r>
              <a:rPr lang="en-US" sz="2800" dirty="0"/>
              <a:t>.</a:t>
            </a:r>
          </a:p>
          <a:p>
            <a:r>
              <a:rPr lang="en-US" sz="2800" dirty="0"/>
              <a:t>4. </a:t>
            </a:r>
            <a:r>
              <a:rPr lang="en-US" sz="2800" dirty="0" err="1"/>
              <a:t>Matematiksel</a:t>
            </a:r>
            <a:r>
              <a:rPr lang="en-US" sz="2800" dirty="0"/>
              <a:t> </a:t>
            </a:r>
            <a:r>
              <a:rPr lang="en-US" sz="2800" dirty="0" err="1"/>
              <a:t>semboller</a:t>
            </a:r>
            <a:r>
              <a:rPr lang="en-US" sz="2800" dirty="0"/>
              <a:t> </a:t>
            </a:r>
            <a:r>
              <a:rPr lang="en-US" sz="2800" dirty="0" err="1"/>
              <a:t>kullanmamaya</a:t>
            </a:r>
            <a:r>
              <a:rPr lang="en-US" sz="2800" dirty="0"/>
              <a:t> </a:t>
            </a:r>
            <a:r>
              <a:rPr lang="en-US" sz="2800" dirty="0" err="1"/>
              <a:t>dikkat</a:t>
            </a:r>
            <a:r>
              <a:rPr lang="en-US" sz="2800" dirty="0"/>
              <a:t> </a:t>
            </a:r>
            <a:r>
              <a:rPr lang="en-US" sz="2800" dirty="0" err="1"/>
              <a:t>ediniz</a:t>
            </a:r>
            <a:r>
              <a:rPr lang="en-US" sz="28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54812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/>
              <a:t>Değişkenlere isim verirken </a:t>
            </a:r>
            <a:r>
              <a:rPr lang="tr-TR" sz="3200" dirty="0" smtClean="0"/>
              <a:t>dikkat </a:t>
            </a:r>
            <a:r>
              <a:rPr lang="tr-TR" sz="3200" dirty="0"/>
              <a:t>edilmesi gereken kurallar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2800" dirty="0" smtClean="0"/>
              <a:t>5) </a:t>
            </a:r>
            <a:r>
              <a:rPr lang="en-US" sz="2800" dirty="0" err="1" smtClean="0"/>
              <a:t>Bazı</a:t>
            </a:r>
            <a:r>
              <a:rPr lang="en-US" sz="2800" dirty="0" smtClean="0"/>
              <a:t> </a:t>
            </a:r>
            <a:r>
              <a:rPr lang="en-US" sz="2800" dirty="0" err="1"/>
              <a:t>platformlar</a:t>
            </a:r>
            <a:r>
              <a:rPr lang="en-US" sz="2800" dirty="0"/>
              <a:t> </a:t>
            </a:r>
            <a:r>
              <a:rPr lang="en-US" sz="2800" dirty="0" err="1"/>
              <a:t>desteklemediği</a:t>
            </a:r>
            <a:r>
              <a:rPr lang="en-US" sz="2800" dirty="0"/>
              <a:t> </a:t>
            </a:r>
            <a:r>
              <a:rPr lang="en-US" sz="2800" dirty="0" err="1"/>
              <a:t>için</a:t>
            </a:r>
            <a:r>
              <a:rPr lang="en-US" sz="2800" dirty="0"/>
              <a:t> </a:t>
            </a:r>
            <a:r>
              <a:rPr lang="en-US" sz="2800" dirty="0" err="1"/>
              <a:t>Türkçe</a:t>
            </a:r>
            <a:r>
              <a:rPr lang="en-US" sz="2800" dirty="0"/>
              <a:t> </a:t>
            </a:r>
            <a:r>
              <a:rPr lang="en-US" sz="2800" dirty="0" err="1"/>
              <a:t>karakter</a:t>
            </a:r>
            <a:r>
              <a:rPr lang="en-US" sz="2800" dirty="0"/>
              <a:t> </a:t>
            </a:r>
            <a:r>
              <a:rPr lang="en-US" sz="2800" dirty="0" err="1"/>
              <a:t>kullanımı</a:t>
            </a:r>
            <a:r>
              <a:rPr lang="en-US" sz="2800" dirty="0"/>
              <a:t> </a:t>
            </a:r>
            <a:r>
              <a:rPr lang="en-US" sz="2800" dirty="0" err="1"/>
              <a:t>tavsiye</a:t>
            </a:r>
            <a:r>
              <a:rPr lang="en-US" sz="2800" dirty="0"/>
              <a:t> </a:t>
            </a:r>
            <a:r>
              <a:rPr lang="en-US" sz="2800" dirty="0" err="1"/>
              <a:t>edilmez</a:t>
            </a:r>
            <a:r>
              <a:rPr lang="en-US" sz="2800" dirty="0"/>
              <a:t>.</a:t>
            </a:r>
          </a:p>
          <a:p>
            <a:pPr marL="45720" indent="0">
              <a:buNone/>
            </a:pPr>
            <a:r>
              <a:rPr lang="tr-TR" sz="2800" dirty="0" smtClean="0"/>
              <a:t>6) </a:t>
            </a:r>
            <a:r>
              <a:rPr lang="en-US" sz="2800" dirty="0" err="1" smtClean="0"/>
              <a:t>Programlama</a:t>
            </a:r>
            <a:r>
              <a:rPr lang="en-US" sz="2800" dirty="0" smtClean="0"/>
              <a:t> </a:t>
            </a:r>
            <a:r>
              <a:rPr lang="en-US" sz="2800" dirty="0" err="1"/>
              <a:t>dillerinde</a:t>
            </a:r>
            <a:r>
              <a:rPr lang="en-US" sz="2800" dirty="0"/>
              <a:t> </a:t>
            </a:r>
            <a:r>
              <a:rPr lang="en-US" sz="2800" dirty="0" err="1"/>
              <a:t>kullanılan</a:t>
            </a:r>
            <a:r>
              <a:rPr lang="en-US" sz="2800" dirty="0"/>
              <a:t> </a:t>
            </a:r>
            <a:r>
              <a:rPr lang="en-US" sz="2800" dirty="0" err="1"/>
              <a:t>komut</a:t>
            </a:r>
            <a:r>
              <a:rPr lang="en-US" sz="2800" dirty="0"/>
              <a:t> </a:t>
            </a:r>
            <a:r>
              <a:rPr lang="en-US" sz="2800" dirty="0" err="1"/>
              <a:t>isimleri</a:t>
            </a:r>
            <a:r>
              <a:rPr lang="en-US" sz="2800" dirty="0"/>
              <a:t> </a:t>
            </a:r>
            <a:r>
              <a:rPr lang="en-US" sz="2800" dirty="0" err="1"/>
              <a:t>değişken</a:t>
            </a:r>
            <a:r>
              <a:rPr lang="en-US" sz="2800" dirty="0"/>
              <a:t> </a:t>
            </a:r>
            <a:r>
              <a:rPr lang="en-US" sz="2800" dirty="0" err="1"/>
              <a:t>olarak</a:t>
            </a:r>
            <a:r>
              <a:rPr lang="en-US" sz="2800" dirty="0"/>
              <a:t> </a:t>
            </a:r>
            <a:r>
              <a:rPr lang="en-US" sz="2800" dirty="0" err="1"/>
              <a:t>kullanılamaz</a:t>
            </a:r>
            <a:r>
              <a:rPr lang="en-US" sz="2800" dirty="0"/>
              <a:t>. </a:t>
            </a:r>
            <a:r>
              <a:rPr lang="en-US" sz="2800" dirty="0" err="1"/>
              <a:t>Çok</a:t>
            </a:r>
            <a:r>
              <a:rPr lang="en-US" sz="2800" dirty="0"/>
              <a:t> </a:t>
            </a:r>
            <a:r>
              <a:rPr lang="en-US" sz="2800" dirty="0" err="1"/>
              <a:t>bilinenleri</a:t>
            </a:r>
            <a:r>
              <a:rPr lang="en-US" sz="2800" dirty="0"/>
              <a:t>;</a:t>
            </a:r>
          </a:p>
          <a:p>
            <a:r>
              <a:rPr lang="en-US" sz="2800" dirty="0"/>
              <a:t>if, for, while, else, do, </a:t>
            </a:r>
            <a:r>
              <a:rPr lang="en-US" sz="2800" dirty="0" err="1"/>
              <a:t>int</a:t>
            </a:r>
            <a:r>
              <a:rPr lang="en-US" sz="2800" dirty="0"/>
              <a:t>, vb.</a:t>
            </a:r>
          </a:p>
        </p:txBody>
      </p:sp>
    </p:spTree>
    <p:extLst>
      <p:ext uri="{BB962C8B-B14F-4D97-AF65-F5344CB8AC3E}">
        <p14:creationId xmlns:p14="http://schemas.microsoft.com/office/powerpoint/2010/main" val="235417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/>
              <a:t>Değişkenlere isim verirken </a:t>
            </a:r>
            <a:r>
              <a:rPr lang="tr-TR" sz="3200" dirty="0" smtClean="0"/>
              <a:t>dikkat </a:t>
            </a:r>
            <a:r>
              <a:rPr lang="tr-TR" sz="3200" dirty="0"/>
              <a:t>edilmesi gereken kurallar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2800" dirty="0" smtClean="0"/>
              <a:t>7) Değişken </a:t>
            </a:r>
            <a:r>
              <a:rPr lang="tr-TR" sz="2800" dirty="0"/>
              <a:t>isimlendirmelerinde boşluk karakteri yerine alt çizgi ( _ ) karakteri </a:t>
            </a:r>
            <a:r>
              <a:rPr lang="tr-TR" sz="2800" dirty="0" smtClean="0"/>
              <a:t>kullanılabilir ancak </a:t>
            </a:r>
            <a:r>
              <a:rPr lang="tr-TR" sz="2800" dirty="0"/>
              <a:t>değişken isimlendirmede genellikle küçük harfle başlanır ve ikinci bir kelime </a:t>
            </a:r>
            <a:r>
              <a:rPr lang="tr-TR" sz="2800" dirty="0" smtClean="0"/>
              <a:t>yazılacaksa ilk </a:t>
            </a:r>
            <a:r>
              <a:rPr lang="tr-TR" sz="2800" dirty="0"/>
              <a:t>kelimenin hemen ardından büyük harfle devam edilir. Buna “</a:t>
            </a:r>
            <a:r>
              <a:rPr lang="tr-TR" sz="2800" dirty="0" err="1"/>
              <a:t>Camel</a:t>
            </a:r>
            <a:r>
              <a:rPr lang="tr-TR" sz="2800" dirty="0"/>
              <a:t> Karakter” </a:t>
            </a:r>
            <a:r>
              <a:rPr lang="tr-TR" sz="2800" dirty="0" smtClean="0"/>
              <a:t>kullanımı denir</a:t>
            </a:r>
            <a:r>
              <a:rPr lang="tr-TR" sz="2800" dirty="0"/>
              <a:t>. </a:t>
            </a:r>
            <a:endParaRPr lang="tr-TR" sz="2800" dirty="0" smtClean="0"/>
          </a:p>
          <a:p>
            <a:pPr marL="45720" indent="0">
              <a:buNone/>
            </a:pPr>
            <a:endParaRPr lang="tr-TR" sz="2800" dirty="0"/>
          </a:p>
          <a:p>
            <a:pPr marL="45720" indent="0">
              <a:buNone/>
            </a:pPr>
            <a:r>
              <a:rPr lang="tr-TR" sz="2800" dirty="0" smtClean="0"/>
              <a:t>Örnek</a:t>
            </a:r>
            <a:r>
              <a:rPr lang="tr-TR" sz="2800" dirty="0"/>
              <a:t>: </a:t>
            </a:r>
            <a:r>
              <a:rPr lang="tr-TR" sz="2800" dirty="0" err="1"/>
              <a:t>tcKimlikNo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037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2060848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en-US" sz="2800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5184"/>
            <a:ext cx="9158166" cy="68631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909952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/>
              <a:t>Değişkenlere isim verirken </a:t>
            </a:r>
            <a:r>
              <a:rPr lang="tr-TR" sz="3200" dirty="0" smtClean="0"/>
              <a:t>dikkat </a:t>
            </a:r>
            <a:r>
              <a:rPr lang="tr-TR" sz="3200" dirty="0"/>
              <a:t>edilmesi gereken kurallar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2800" dirty="0" smtClean="0"/>
              <a:t>1. </a:t>
            </a:r>
            <a:r>
              <a:rPr lang="tr-TR" sz="2800" dirty="0"/>
              <a:t>Aşağıdaki problemlerin çözümü için hangi değişkenlere ihtiyaç duyulur?</a:t>
            </a:r>
          </a:p>
          <a:p>
            <a:pPr marL="45720" indent="0">
              <a:buNone/>
            </a:pPr>
            <a:r>
              <a:rPr lang="tr-TR" sz="2800" dirty="0"/>
              <a:t>a) Bir </a:t>
            </a:r>
            <a:r>
              <a:rPr lang="tr-TR" sz="2800" dirty="0" smtClean="0"/>
              <a:t>işçinin </a:t>
            </a:r>
            <a:r>
              <a:rPr lang="tr-TR" sz="2800" dirty="0"/>
              <a:t>maaşını hesaplayan programı yazmak,</a:t>
            </a:r>
          </a:p>
          <a:p>
            <a:pPr marL="45720" indent="0">
              <a:buNone/>
            </a:pPr>
            <a:r>
              <a:rPr lang="tr-TR" sz="2800" dirty="0"/>
              <a:t>b) Bir sinema salonu için bilet satış programı yazmak,</a:t>
            </a:r>
          </a:p>
          <a:p>
            <a:pPr marL="45720" indent="0">
              <a:buNone/>
            </a:pPr>
            <a:r>
              <a:rPr lang="tr-TR" sz="2800" dirty="0"/>
              <a:t>c) Bir yolculuk için rezervasyon programı yazmak.</a:t>
            </a:r>
          </a:p>
          <a:p>
            <a:pPr marL="45720" indent="0">
              <a:buNone/>
            </a:pPr>
            <a:r>
              <a:rPr lang="tr-TR" sz="2800" dirty="0" smtClean="0"/>
              <a:t>2. </a:t>
            </a:r>
            <a:r>
              <a:rPr lang="tr-TR" sz="2800" dirty="0"/>
              <a:t>Siz de doğru ve yanlış değişken isimlerine örnekler veriniz.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627315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Ufak ufak kod yazalım </a:t>
            </a:r>
            <a:r>
              <a:rPr lang="tr-TR" sz="3200" dirty="0" smtClean="0">
                <a:sym typeface="Wingdings" pitchFamily="2" charset="2"/>
              </a:rPr>
              <a:t>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560070" indent="-514350">
              <a:buAutoNum type="alphaLcParenR"/>
            </a:pPr>
            <a:r>
              <a:rPr lang="tr-TR" sz="2800" dirty="0" smtClean="0"/>
              <a:t>Bir işçinin </a:t>
            </a:r>
            <a:r>
              <a:rPr lang="tr-TR" sz="2800" dirty="0"/>
              <a:t>maaşını hesaplayan </a:t>
            </a:r>
            <a:r>
              <a:rPr lang="tr-TR" sz="2800" dirty="0" smtClean="0"/>
              <a:t>program</a:t>
            </a:r>
          </a:p>
          <a:p>
            <a:pPr marL="45720" indent="0">
              <a:buNone/>
            </a:pPr>
            <a:endParaRPr lang="tr-TR" sz="28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tr-TR" sz="2800" dirty="0" err="1" smtClean="0">
                <a:solidFill>
                  <a:srgbClr val="FF0000"/>
                </a:solidFill>
              </a:rPr>
              <a:t>gunlukyevmiye</a:t>
            </a:r>
            <a:r>
              <a:rPr lang="tr-TR" sz="2800" dirty="0" smtClean="0">
                <a:solidFill>
                  <a:srgbClr val="FF0000"/>
                </a:solidFill>
              </a:rPr>
              <a:t>=</a:t>
            </a:r>
            <a:r>
              <a:rPr lang="tr-TR" sz="2800" dirty="0" err="1" smtClean="0">
                <a:solidFill>
                  <a:srgbClr val="FF0000"/>
                </a:solidFill>
              </a:rPr>
              <a:t>int</a:t>
            </a:r>
            <a:r>
              <a:rPr lang="tr-TR" sz="2800" dirty="0" smtClean="0">
                <a:solidFill>
                  <a:srgbClr val="FF0000"/>
                </a:solidFill>
              </a:rPr>
              <a:t>(</a:t>
            </a:r>
            <a:r>
              <a:rPr lang="tr-TR" sz="2800" dirty="0" err="1" smtClean="0">
                <a:solidFill>
                  <a:srgbClr val="FF0000"/>
                </a:solidFill>
              </a:rPr>
              <a:t>input</a:t>
            </a:r>
            <a:r>
              <a:rPr lang="tr-TR" sz="2800" dirty="0">
                <a:solidFill>
                  <a:srgbClr val="FF0000"/>
                </a:solidFill>
              </a:rPr>
              <a:t>("Yevmiye gir </a:t>
            </a:r>
            <a:r>
              <a:rPr lang="tr-TR" sz="2800" dirty="0" err="1">
                <a:solidFill>
                  <a:srgbClr val="FF0000"/>
                </a:solidFill>
              </a:rPr>
              <a:t>kanki</a:t>
            </a:r>
            <a:r>
              <a:rPr lang="tr-TR" sz="2800" dirty="0">
                <a:solidFill>
                  <a:srgbClr val="FF0000"/>
                </a:solidFill>
              </a:rPr>
              <a:t>"))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gun</a:t>
            </a:r>
            <a:r>
              <a:rPr lang="tr-TR" sz="2800" dirty="0">
                <a:solidFill>
                  <a:srgbClr val="FF0000"/>
                </a:solidFill>
              </a:rPr>
              <a:t>=</a:t>
            </a:r>
            <a:r>
              <a:rPr lang="tr-TR" sz="2800" dirty="0" err="1">
                <a:solidFill>
                  <a:srgbClr val="FF0000"/>
                </a:solidFill>
              </a:rPr>
              <a:t>int</a:t>
            </a:r>
            <a:r>
              <a:rPr lang="tr-TR" sz="2800" dirty="0">
                <a:solidFill>
                  <a:srgbClr val="FF0000"/>
                </a:solidFill>
              </a:rPr>
              <a:t>(</a:t>
            </a:r>
            <a:r>
              <a:rPr lang="tr-TR" sz="2800" dirty="0" err="1">
                <a:solidFill>
                  <a:srgbClr val="FF0000"/>
                </a:solidFill>
              </a:rPr>
              <a:t>input</a:t>
            </a:r>
            <a:r>
              <a:rPr lang="tr-TR" sz="2800" dirty="0">
                <a:solidFill>
                  <a:srgbClr val="FF0000"/>
                </a:solidFill>
              </a:rPr>
              <a:t>("kaç gün çalıştın"))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maas</a:t>
            </a:r>
            <a:r>
              <a:rPr lang="tr-TR" sz="2800" dirty="0">
                <a:solidFill>
                  <a:srgbClr val="FF0000"/>
                </a:solidFill>
              </a:rPr>
              <a:t>=</a:t>
            </a:r>
            <a:r>
              <a:rPr lang="tr-TR" sz="2800" dirty="0" err="1">
                <a:solidFill>
                  <a:srgbClr val="FF0000"/>
                </a:solidFill>
              </a:rPr>
              <a:t>gunlukyevmiye</a:t>
            </a:r>
            <a:r>
              <a:rPr lang="tr-TR" sz="2800" dirty="0">
                <a:solidFill>
                  <a:srgbClr val="FF0000"/>
                </a:solidFill>
              </a:rPr>
              <a:t>*</a:t>
            </a:r>
            <a:r>
              <a:rPr lang="tr-TR" sz="2800" dirty="0" err="1">
                <a:solidFill>
                  <a:srgbClr val="FF0000"/>
                </a:solidFill>
              </a:rPr>
              <a:t>gun</a:t>
            </a:r>
            <a:endParaRPr lang="tr-TR" sz="28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print</a:t>
            </a:r>
            <a:r>
              <a:rPr lang="tr-TR" sz="2800" dirty="0">
                <a:solidFill>
                  <a:srgbClr val="FF0000"/>
                </a:solidFill>
              </a:rPr>
              <a:t>("maaşınız:",</a:t>
            </a:r>
            <a:r>
              <a:rPr lang="tr-TR" sz="2800" dirty="0" err="1">
                <a:solidFill>
                  <a:srgbClr val="FF0000"/>
                </a:solidFill>
              </a:rPr>
              <a:t>maas</a:t>
            </a:r>
            <a:r>
              <a:rPr lang="tr-TR" sz="2800" dirty="0">
                <a:solidFill>
                  <a:srgbClr val="FF00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9998522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476672"/>
            <a:ext cx="9348852" cy="1143000"/>
          </a:xfrm>
        </p:spPr>
        <p:txBody>
          <a:bodyPr/>
          <a:lstStyle/>
          <a:p>
            <a:r>
              <a:rPr lang="tr-TR" dirty="0"/>
              <a:t>Problemi Küçük Parçalara Ayırın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6400800" cy="3474720"/>
          </a:xfrm>
        </p:spPr>
        <p:txBody>
          <a:bodyPr>
            <a:noAutofit/>
          </a:bodyPr>
          <a:lstStyle/>
          <a:p>
            <a:r>
              <a:rPr lang="tr-TR" sz="3600" dirty="0"/>
              <a:t>Verilen problemi adımlara ya da </a:t>
            </a:r>
            <a:r>
              <a:rPr lang="tr-TR" sz="3600" dirty="0" smtClean="0"/>
              <a:t>bölümlere ayırmak</a:t>
            </a:r>
            <a:r>
              <a:rPr lang="tr-TR" sz="3600" dirty="0"/>
              <a:t>, çözümü </a:t>
            </a:r>
            <a:r>
              <a:rPr lang="tr-TR" sz="3600" dirty="0" smtClean="0"/>
              <a:t>kolaylaştırır.</a:t>
            </a:r>
            <a:endParaRPr lang="tr-TR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1960" y="3686618"/>
            <a:ext cx="4212470" cy="2808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38157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Ufak ufak kod yazalım </a:t>
            </a:r>
            <a:r>
              <a:rPr lang="tr-TR" sz="3200" dirty="0" smtClean="0">
                <a:sym typeface="Wingdings" pitchFamily="2" charset="2"/>
              </a:rPr>
              <a:t>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2800" b="1" dirty="0" smtClean="0">
                <a:solidFill>
                  <a:srgbClr val="FF0000"/>
                </a:solidFill>
              </a:rPr>
              <a:t>b) </a:t>
            </a:r>
            <a:r>
              <a:rPr lang="tr-TR" sz="2800" dirty="0" smtClean="0"/>
              <a:t>Bir </a:t>
            </a:r>
            <a:r>
              <a:rPr lang="tr-TR" sz="2800" dirty="0"/>
              <a:t>sinema salonu için bilet satış programı </a:t>
            </a:r>
            <a:r>
              <a:rPr lang="tr-TR" sz="2800" dirty="0" smtClean="0"/>
              <a:t>yazalım</a:t>
            </a:r>
            <a:endParaRPr lang="tr-TR" sz="2800" dirty="0">
              <a:solidFill>
                <a:srgbClr val="FF0000"/>
              </a:solidFill>
            </a:endParaRP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filmsec</a:t>
            </a:r>
            <a:r>
              <a:rPr lang="tr-TR" sz="2800" dirty="0">
                <a:solidFill>
                  <a:srgbClr val="FF0000"/>
                </a:solidFill>
              </a:rPr>
              <a:t>=</a:t>
            </a:r>
            <a:r>
              <a:rPr lang="tr-TR" sz="2800" dirty="0" err="1">
                <a:solidFill>
                  <a:srgbClr val="FF0000"/>
                </a:solidFill>
              </a:rPr>
              <a:t>input</a:t>
            </a:r>
            <a:r>
              <a:rPr lang="tr-TR" sz="2800" dirty="0">
                <a:solidFill>
                  <a:srgbClr val="FF0000"/>
                </a:solidFill>
              </a:rPr>
              <a:t>("gitmek istediğiniz filmi yazınız </a:t>
            </a:r>
            <a:r>
              <a:rPr lang="tr-TR" sz="2800" dirty="0" err="1">
                <a:solidFill>
                  <a:srgbClr val="FF0000"/>
                </a:solidFill>
              </a:rPr>
              <a:t>please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:)")</a:t>
            </a:r>
            <a:r>
              <a:rPr lang="tr-TR" sz="2800" dirty="0">
                <a:solidFill>
                  <a:srgbClr val="FF0000"/>
                </a:solidFill>
              </a:rPr>
              <a:t/>
            </a:r>
            <a:br>
              <a:rPr lang="tr-TR" sz="2800" dirty="0">
                <a:solidFill>
                  <a:srgbClr val="FF0000"/>
                </a:solidFill>
              </a:rPr>
            </a:br>
            <a:r>
              <a:rPr lang="tr-TR" sz="2800" dirty="0" err="1">
                <a:solidFill>
                  <a:srgbClr val="FF0000"/>
                </a:solidFill>
              </a:rPr>
              <a:t>if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filmsec</a:t>
            </a:r>
            <a:r>
              <a:rPr lang="tr-TR" sz="2800" dirty="0">
                <a:solidFill>
                  <a:srgbClr val="FF0000"/>
                </a:solidFill>
              </a:rPr>
              <a:t>=="recep </a:t>
            </a:r>
            <a:r>
              <a:rPr lang="tr-TR" sz="2800" dirty="0" err="1">
                <a:solidFill>
                  <a:srgbClr val="FF0000"/>
                </a:solidFill>
              </a:rPr>
              <a:t>ivedik</a:t>
            </a:r>
            <a:r>
              <a:rPr lang="tr-TR" sz="2800" dirty="0">
                <a:solidFill>
                  <a:srgbClr val="FF0000"/>
                </a:solidFill>
              </a:rPr>
              <a:t>":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print</a:t>
            </a:r>
            <a:r>
              <a:rPr lang="tr-TR" sz="2800" dirty="0">
                <a:solidFill>
                  <a:srgbClr val="FF0000"/>
                </a:solidFill>
              </a:rPr>
              <a:t>("50 TL ödeyiniz")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if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filmsec</a:t>
            </a:r>
            <a:r>
              <a:rPr lang="tr-TR" sz="2800" dirty="0">
                <a:solidFill>
                  <a:srgbClr val="FF0000"/>
                </a:solidFill>
              </a:rPr>
              <a:t>=="</a:t>
            </a:r>
            <a:r>
              <a:rPr lang="tr-TR" sz="2800" dirty="0" err="1">
                <a:solidFill>
                  <a:srgbClr val="FF0000"/>
                </a:solidFill>
              </a:rPr>
              <a:t>end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game</a:t>
            </a:r>
            <a:r>
              <a:rPr lang="tr-TR" sz="2800" dirty="0">
                <a:solidFill>
                  <a:srgbClr val="FF0000"/>
                </a:solidFill>
              </a:rPr>
              <a:t>":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print</a:t>
            </a:r>
            <a:r>
              <a:rPr lang="tr-TR" sz="2800" dirty="0">
                <a:solidFill>
                  <a:srgbClr val="FF0000"/>
                </a:solidFill>
              </a:rPr>
              <a:t>("20 TL ödeyiniz")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if</a:t>
            </a:r>
            <a:r>
              <a:rPr lang="tr-TR" sz="2800" dirty="0">
                <a:solidFill>
                  <a:srgbClr val="FF0000"/>
                </a:solidFill>
              </a:rPr>
              <a:t> </a:t>
            </a:r>
            <a:r>
              <a:rPr lang="tr-TR" sz="2800" dirty="0" err="1">
                <a:solidFill>
                  <a:srgbClr val="FF0000"/>
                </a:solidFill>
              </a:rPr>
              <a:t>filmsec</a:t>
            </a:r>
            <a:r>
              <a:rPr lang="tr-TR" sz="2800" dirty="0">
                <a:solidFill>
                  <a:srgbClr val="FF0000"/>
                </a:solidFill>
              </a:rPr>
              <a:t>=="bilgisayarbilimleri.com":</a:t>
            </a:r>
          </a:p>
          <a:p>
            <a:pPr marL="45720" indent="0">
              <a:buNone/>
            </a:pPr>
            <a:r>
              <a:rPr lang="tr-TR" sz="2800" dirty="0" err="1">
                <a:solidFill>
                  <a:srgbClr val="FF0000"/>
                </a:solidFill>
              </a:rPr>
              <a:t>print</a:t>
            </a:r>
            <a:r>
              <a:rPr lang="tr-TR" sz="2800" dirty="0">
                <a:solidFill>
                  <a:srgbClr val="FF0000"/>
                </a:solidFill>
              </a:rPr>
              <a:t>("30 TL ödeyiniz")</a:t>
            </a:r>
          </a:p>
        </p:txBody>
      </p:sp>
    </p:spTree>
    <p:extLst>
      <p:ext uri="{BB962C8B-B14F-4D97-AF65-F5344CB8AC3E}">
        <p14:creationId xmlns:p14="http://schemas.microsoft.com/office/powerpoint/2010/main" val="2936652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FONKSİYONLAR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3600" b="1" dirty="0">
                <a:solidFill>
                  <a:schemeClr val="tx1"/>
                </a:solidFill>
              </a:rPr>
              <a:t>Fonksiyonlar, belirli işlemleri yürüten ve sonuçları döndüren bir işlem kümesidir. Genellikle </a:t>
            </a:r>
            <a:r>
              <a:rPr lang="tr-TR" sz="3600" b="1" dirty="0" smtClean="0">
                <a:solidFill>
                  <a:schemeClr val="tx1"/>
                </a:solidFill>
              </a:rPr>
              <a:t>bilgisayar </a:t>
            </a:r>
            <a:r>
              <a:rPr lang="tr-TR" sz="3600" b="1" dirty="0">
                <a:solidFill>
                  <a:schemeClr val="tx1"/>
                </a:solidFill>
              </a:rPr>
              <a:t>dilinde oluşturulur. </a:t>
            </a:r>
            <a:endParaRPr lang="tr-TR" sz="3600" b="1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tr-TR" sz="3600" b="1" dirty="0" smtClean="0">
                <a:solidFill>
                  <a:schemeClr val="tx1"/>
                </a:solidFill>
              </a:rPr>
              <a:t>Fonksiyonlar</a:t>
            </a:r>
            <a:r>
              <a:rPr lang="tr-TR" sz="3600" b="1" dirty="0">
                <a:solidFill>
                  <a:schemeClr val="tx1"/>
                </a:solidFill>
              </a:rPr>
              <a:t>, </a:t>
            </a:r>
            <a:r>
              <a:rPr lang="tr-TR" sz="3600" b="1" dirty="0" smtClean="0">
                <a:solidFill>
                  <a:schemeClr val="tx1"/>
                </a:solidFill>
              </a:rPr>
              <a:t>kısaca işlemlerimizi daha hızlı yapmamızı sağlarlar.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4440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FONKSİYONLAR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tr-TR" sz="3600" dirty="0">
              <a:solidFill>
                <a:schemeClr val="tx1"/>
              </a:solidFill>
            </a:endParaRPr>
          </a:p>
        </p:txBody>
      </p:sp>
      <p:pic>
        <p:nvPicPr>
          <p:cNvPr id="1026" name="Picture 2" descr="Standart Matematik FonksiyonlarÄ±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052736"/>
            <a:ext cx="7809621" cy="5589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73111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ÖRNEKLER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r>
              <a:rPr lang="tr-TR" sz="3600" dirty="0" err="1"/>
              <a:t>print</a:t>
            </a:r>
            <a:r>
              <a:rPr lang="tr-TR" sz="3600" dirty="0"/>
              <a:t> (</a:t>
            </a:r>
            <a:r>
              <a:rPr lang="tr-TR" sz="3600" dirty="0" err="1">
                <a:solidFill>
                  <a:srgbClr val="FF0000"/>
                </a:solidFill>
              </a:rPr>
              <a:t>pow</a:t>
            </a:r>
            <a:r>
              <a:rPr lang="tr-TR" sz="3600" dirty="0"/>
              <a:t>(5,2</a:t>
            </a:r>
            <a:r>
              <a:rPr lang="tr-TR" sz="3600" dirty="0" smtClean="0"/>
              <a:t>))</a:t>
            </a:r>
          </a:p>
          <a:p>
            <a:r>
              <a:rPr lang="tr-TR" sz="3600" dirty="0" err="1"/>
              <a:t>print</a:t>
            </a:r>
            <a:r>
              <a:rPr lang="tr-TR" sz="3600" dirty="0"/>
              <a:t>(</a:t>
            </a:r>
            <a:r>
              <a:rPr lang="tr-TR" sz="3600" dirty="0" err="1">
                <a:solidFill>
                  <a:srgbClr val="FF0000"/>
                </a:solidFill>
              </a:rPr>
              <a:t>round</a:t>
            </a:r>
            <a:r>
              <a:rPr lang="tr-TR" sz="3600" dirty="0"/>
              <a:t>(28.51))</a:t>
            </a:r>
          </a:p>
          <a:p>
            <a:r>
              <a:rPr lang="tr-TR" sz="3600" dirty="0" err="1"/>
              <a:t>siniflistesi</a:t>
            </a:r>
            <a:r>
              <a:rPr lang="tr-TR" sz="3600" dirty="0"/>
              <a:t> = ['</a:t>
            </a:r>
            <a:r>
              <a:rPr lang="tr-TR" sz="3600" dirty="0" err="1"/>
              <a:t>ayşe</a:t>
            </a:r>
            <a:r>
              <a:rPr lang="tr-TR" sz="3600" dirty="0"/>
              <a:t>','</a:t>
            </a:r>
            <a:r>
              <a:rPr lang="tr-TR" sz="3600" dirty="0" err="1"/>
              <a:t>fatma</a:t>
            </a:r>
            <a:r>
              <a:rPr lang="tr-TR" sz="3600" dirty="0"/>
              <a:t>','</a:t>
            </a:r>
            <a:r>
              <a:rPr lang="tr-TR" sz="3600" dirty="0" err="1"/>
              <a:t>ayşe</a:t>
            </a:r>
            <a:r>
              <a:rPr lang="tr-TR" sz="3600" dirty="0"/>
              <a:t>','</a:t>
            </a:r>
            <a:r>
              <a:rPr lang="tr-TR" sz="3600" dirty="0" err="1"/>
              <a:t>ayşe</a:t>
            </a:r>
            <a:r>
              <a:rPr lang="tr-TR" sz="3600" dirty="0"/>
              <a:t>','</a:t>
            </a:r>
            <a:r>
              <a:rPr lang="tr-TR" sz="3600" dirty="0" err="1"/>
              <a:t>burak</a:t>
            </a:r>
            <a:r>
              <a:rPr lang="tr-TR" sz="3600" dirty="0"/>
              <a:t>']</a:t>
            </a:r>
          </a:p>
          <a:p>
            <a:pPr marL="45720" indent="0">
              <a:buNone/>
            </a:pPr>
            <a:r>
              <a:rPr lang="tr-TR" sz="3600" dirty="0" smtClean="0"/>
              <a:t> </a:t>
            </a:r>
            <a:r>
              <a:rPr lang="tr-TR" sz="3600" dirty="0" err="1" smtClean="0"/>
              <a:t>print</a:t>
            </a:r>
            <a:r>
              <a:rPr lang="tr-TR" sz="3600" dirty="0" smtClean="0"/>
              <a:t>(</a:t>
            </a:r>
            <a:r>
              <a:rPr lang="tr-TR" sz="3600" dirty="0" err="1" smtClean="0"/>
              <a:t>siniflistesi.</a:t>
            </a:r>
            <a:r>
              <a:rPr lang="tr-TR" sz="3600" dirty="0" err="1" smtClean="0">
                <a:solidFill>
                  <a:srgbClr val="FF0000"/>
                </a:solidFill>
              </a:rPr>
              <a:t>count</a:t>
            </a:r>
            <a:r>
              <a:rPr lang="tr-TR" sz="3600" dirty="0"/>
              <a:t>('</a:t>
            </a:r>
            <a:r>
              <a:rPr lang="tr-TR" sz="3600" dirty="0" err="1"/>
              <a:t>ayşe</a:t>
            </a:r>
            <a:r>
              <a:rPr lang="tr-TR" sz="3600" dirty="0" smtClean="0"/>
              <a:t>'))</a:t>
            </a:r>
          </a:p>
          <a:p>
            <a:pPr marL="45720" indent="0">
              <a:buNone/>
            </a:pPr>
            <a:r>
              <a:rPr lang="tr-TR" sz="3600" dirty="0" err="1" smtClean="0"/>
              <a:t>Print</a:t>
            </a:r>
            <a:r>
              <a:rPr lang="tr-TR" sz="3600" dirty="0" smtClean="0"/>
              <a:t>(</a:t>
            </a:r>
            <a:r>
              <a:rPr lang="tr-TR" sz="3600" dirty="0" err="1" smtClean="0">
                <a:solidFill>
                  <a:srgbClr val="FF0000"/>
                </a:solidFill>
              </a:rPr>
              <a:t>len</a:t>
            </a:r>
            <a:r>
              <a:rPr lang="tr-TR" sz="3600" dirty="0" smtClean="0"/>
              <a:t>(‘bilgisayarbilimleri.com’</a:t>
            </a:r>
            <a:endParaRPr lang="tr-TR" sz="3600" dirty="0"/>
          </a:p>
          <a:p>
            <a:endParaRPr lang="tr-TR" sz="3600" dirty="0"/>
          </a:p>
        </p:txBody>
      </p:sp>
    </p:spTree>
    <p:extLst>
      <p:ext uri="{BB962C8B-B14F-4D97-AF65-F5344CB8AC3E}">
        <p14:creationId xmlns:p14="http://schemas.microsoft.com/office/powerpoint/2010/main" val="2729859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KENDİMİZ FONKSİYON YAZALIM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3600" dirty="0"/>
              <a:t>def fonksiyon(isim,not1,not2):</a:t>
            </a:r>
          </a:p>
          <a:p>
            <a:pPr marL="45720" indent="0">
              <a:buNone/>
            </a:pPr>
            <a:r>
              <a:rPr lang="tr-TR" sz="3600" dirty="0" smtClean="0"/>
              <a:t> ortalama </a:t>
            </a:r>
            <a:r>
              <a:rPr lang="tr-TR" sz="3600" dirty="0"/>
              <a:t>= (not1+not2)/2</a:t>
            </a:r>
          </a:p>
          <a:p>
            <a:pPr marL="45720" indent="0">
              <a:buNone/>
            </a:pPr>
            <a:r>
              <a:rPr lang="tr-TR" sz="3600" dirty="0" smtClean="0"/>
              <a:t> </a:t>
            </a:r>
            <a:r>
              <a:rPr lang="tr-TR" sz="3600" dirty="0" err="1" smtClean="0"/>
              <a:t>print</a:t>
            </a:r>
            <a:r>
              <a:rPr lang="tr-TR" sz="3600" dirty="0" smtClean="0"/>
              <a:t> </a:t>
            </a:r>
            <a:r>
              <a:rPr lang="tr-TR" sz="3600" dirty="0"/>
              <a:t>(</a:t>
            </a:r>
            <a:r>
              <a:rPr lang="tr-TR" sz="3600" dirty="0" err="1"/>
              <a:t>isim,"adındaki</a:t>
            </a:r>
            <a:r>
              <a:rPr lang="tr-TR" sz="3600" dirty="0"/>
              <a:t> öğrencinin not </a:t>
            </a:r>
            <a:r>
              <a:rPr lang="tr-TR" sz="3600" dirty="0" err="1"/>
              <a:t>ortalaması:",ortalama</a:t>
            </a:r>
            <a:r>
              <a:rPr lang="tr-TR" sz="3600" dirty="0"/>
              <a:t>)</a:t>
            </a:r>
          </a:p>
          <a:p>
            <a:pPr marL="45720" indent="0">
              <a:buNone/>
            </a:pPr>
            <a:r>
              <a:rPr lang="tr-TR" sz="3600" dirty="0"/>
              <a:t>fonksiyon(not1=34,isim="celil",not2=78)</a:t>
            </a:r>
          </a:p>
        </p:txBody>
      </p:sp>
    </p:spTree>
    <p:extLst>
      <p:ext uri="{BB962C8B-B14F-4D97-AF65-F5344CB8AC3E}">
        <p14:creationId xmlns:p14="http://schemas.microsoft.com/office/powerpoint/2010/main" val="2244199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OPERATÖRLER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3600" b="1" dirty="0">
                <a:solidFill>
                  <a:schemeClr val="tx1"/>
                </a:solidFill>
              </a:rPr>
              <a:t>Bilgisayara, verileri nasıl işleyeceğini belirtmek gerekir. </a:t>
            </a:r>
            <a:endParaRPr lang="tr-TR" sz="3600" b="1" dirty="0" smtClean="0">
              <a:solidFill>
                <a:schemeClr val="tx1"/>
              </a:solidFill>
            </a:endParaRPr>
          </a:p>
          <a:p>
            <a:pPr marL="45720" indent="0">
              <a:buNone/>
            </a:pPr>
            <a:r>
              <a:rPr lang="tr-TR" sz="3600" b="1" dirty="0" smtClean="0">
                <a:solidFill>
                  <a:schemeClr val="tx1"/>
                </a:solidFill>
              </a:rPr>
              <a:t>Bu </a:t>
            </a:r>
            <a:r>
              <a:rPr lang="tr-TR" sz="3600" b="1" dirty="0">
                <a:solidFill>
                  <a:schemeClr val="tx1"/>
                </a:solidFill>
              </a:rPr>
              <a:t>işlem için operatörler kullanılır. “</a:t>
            </a:r>
            <a:r>
              <a:rPr lang="tr-TR" sz="3600" b="1" dirty="0" smtClean="0">
                <a:solidFill>
                  <a:schemeClr val="tx1"/>
                </a:solidFill>
              </a:rPr>
              <a:t>Operatörler</a:t>
            </a:r>
            <a:r>
              <a:rPr lang="tr-TR" sz="3600" b="1" dirty="0">
                <a:solidFill>
                  <a:schemeClr val="tx1"/>
                </a:solidFill>
              </a:rPr>
              <a:t>” verileri, ifade ve eşitlikler ile birleştirir.</a:t>
            </a:r>
            <a:endParaRPr lang="tr-TR" sz="36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139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OPERATÖRLER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539552" y="1484784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tr-TR" sz="36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436" y="1196752"/>
            <a:ext cx="5760640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67891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OPERATÖRLER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980728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4000" dirty="0" smtClean="0"/>
              <a:t>1) a=5+7</a:t>
            </a:r>
            <a:endParaRPr lang="tr-TR" sz="4000" dirty="0"/>
          </a:p>
          <a:p>
            <a:pPr marL="45720" indent="0">
              <a:buNone/>
            </a:pPr>
            <a:r>
              <a:rPr lang="tr-TR" sz="4000" dirty="0" err="1"/>
              <a:t>print</a:t>
            </a:r>
            <a:r>
              <a:rPr lang="tr-TR" sz="4000" dirty="0"/>
              <a:t> </a:t>
            </a:r>
            <a:r>
              <a:rPr lang="tr-TR" sz="4000" dirty="0" smtClean="0"/>
              <a:t>(a)</a:t>
            </a:r>
          </a:p>
          <a:p>
            <a:pPr marL="45720" indent="0">
              <a:buNone/>
            </a:pPr>
            <a:endParaRPr lang="tr-TR" sz="4000" dirty="0"/>
          </a:p>
          <a:p>
            <a:pPr marL="45720" indent="0">
              <a:buNone/>
            </a:pPr>
            <a:r>
              <a:rPr lang="tr-TR" sz="4000" dirty="0" smtClean="0"/>
              <a:t>2)</a:t>
            </a:r>
            <a:r>
              <a:rPr lang="tr-TR" sz="4000" dirty="0"/>
              <a:t> a=(3+4+21)/7</a:t>
            </a:r>
          </a:p>
          <a:p>
            <a:pPr marL="45720" indent="0">
              <a:buNone/>
            </a:pPr>
            <a:r>
              <a:rPr lang="tr-TR" sz="4000" dirty="0"/>
              <a:t>b=(9*4)/(2+1)-6</a:t>
            </a:r>
          </a:p>
          <a:p>
            <a:pPr marL="45720" indent="0">
              <a:buNone/>
            </a:pPr>
            <a:r>
              <a:rPr lang="tr-TR" sz="4000" dirty="0" err="1" smtClean="0"/>
              <a:t>print</a:t>
            </a:r>
            <a:r>
              <a:rPr lang="tr-TR" sz="4000" dirty="0" smtClean="0"/>
              <a:t>(a*b</a:t>
            </a:r>
            <a:r>
              <a:rPr lang="tr-TR" sz="4000" dirty="0"/>
              <a:t>)-(</a:t>
            </a:r>
            <a:r>
              <a:rPr lang="tr-TR" sz="4000" dirty="0" err="1"/>
              <a:t>a+b</a:t>
            </a:r>
            <a:r>
              <a:rPr lang="tr-TR" sz="4000" dirty="0"/>
              <a:t>) </a:t>
            </a:r>
            <a:endParaRPr lang="tr-TR" sz="4000" dirty="0" smtClean="0"/>
          </a:p>
          <a:p>
            <a:pPr marL="45720" indent="0">
              <a:buNone/>
            </a:pPr>
            <a:endParaRPr lang="tr-TR" sz="4000" dirty="0"/>
          </a:p>
          <a:p>
            <a:pPr marL="45720" indent="0">
              <a:buNone/>
            </a:pPr>
            <a:endParaRPr lang="tr-TR" sz="4000" dirty="0"/>
          </a:p>
          <a:p>
            <a:pPr marL="45720" indent="0">
              <a:buNone/>
            </a:pPr>
            <a:endParaRPr lang="tr-TR" sz="4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013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OPERATÖRLER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980728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endParaRPr lang="tr-TR" sz="4000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1484784"/>
            <a:ext cx="6615478" cy="42484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5314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260648"/>
            <a:ext cx="9348852" cy="1143000"/>
          </a:xfrm>
        </p:spPr>
        <p:txBody>
          <a:bodyPr/>
          <a:lstStyle/>
          <a:p>
            <a:pPr marL="0" indent="0" algn="ctr">
              <a:buNone/>
            </a:pPr>
            <a:r>
              <a:rPr lang="tr-TR" sz="3200" dirty="0" smtClean="0"/>
              <a:t>BASİT BİR SORU</a:t>
            </a:r>
            <a:r>
              <a:rPr lang="tr-TR" sz="3200" dirty="0" smtClean="0">
                <a:sym typeface="Wingdings" pitchFamily="2" charset="2"/>
              </a:rPr>
              <a:t></a:t>
            </a:r>
            <a:endParaRPr lang="tr-TR" sz="3200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683568" y="980728"/>
            <a:ext cx="7416824" cy="5440040"/>
          </a:xfrm>
        </p:spPr>
        <p:txBody>
          <a:bodyPr>
            <a:noAutofit/>
          </a:bodyPr>
          <a:lstStyle/>
          <a:p>
            <a:pPr marL="45720" indent="0">
              <a:buNone/>
            </a:pPr>
            <a:r>
              <a:rPr lang="tr-TR" sz="6000" dirty="0">
                <a:solidFill>
                  <a:schemeClr val="tx1"/>
                </a:solidFill>
              </a:rPr>
              <a:t>Puanları 68, 80, 40 olan öğrencinin puan ortalamasını hesaplayınız.</a:t>
            </a:r>
            <a:endParaRPr lang="tr-TR" sz="60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518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204852" y="476672"/>
            <a:ext cx="9348852" cy="1143000"/>
          </a:xfrm>
        </p:spPr>
        <p:txBody>
          <a:bodyPr/>
          <a:lstStyle/>
          <a:p>
            <a:r>
              <a:rPr lang="tr-TR" dirty="0"/>
              <a:t>Önce Bildiklerinizden Yola Çıkın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3600" dirty="0"/>
              <a:t>Programlama yaparken öncelikle bildiklerimiz ile başlamalı ve sonra yeni çözümler arayışına </a:t>
            </a:r>
            <a:r>
              <a:rPr lang="tr-TR" sz="3600" dirty="0" smtClean="0"/>
              <a:t>girmeliyiz</a:t>
            </a:r>
            <a:r>
              <a:rPr lang="tr-TR" sz="3600" dirty="0"/>
              <a:t>. Problemi küçük parçalara bölerek çözebildiğiniz parçadan başlayınız.</a:t>
            </a:r>
          </a:p>
        </p:txBody>
      </p:sp>
    </p:spTree>
    <p:extLst>
      <p:ext uri="{BB962C8B-B14F-4D97-AF65-F5344CB8AC3E}">
        <p14:creationId xmlns:p14="http://schemas.microsoft.com/office/powerpoint/2010/main" val="171357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9348852" cy="1143000"/>
          </a:xfrm>
        </p:spPr>
        <p:txBody>
          <a:bodyPr/>
          <a:lstStyle/>
          <a:p>
            <a:r>
              <a:rPr lang="tr-TR" dirty="0"/>
              <a:t>Problemi Basitleştirin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Çözmekte zorlandığınız bir problemle karşılaşırsanız problemin kapsamını daraltmayı </a:t>
            </a:r>
            <a:r>
              <a:rPr lang="tr-TR" sz="4000" dirty="0" smtClean="0"/>
              <a:t>deneyebilirsiniz</a:t>
            </a:r>
            <a:r>
              <a:rPr lang="tr-TR" sz="4000" dirty="0"/>
              <a:t>. </a:t>
            </a:r>
            <a:endParaRPr lang="tr-TR" sz="4000" dirty="0" smtClean="0"/>
          </a:p>
          <a:p>
            <a:r>
              <a:rPr lang="tr-TR" sz="4000" dirty="0" smtClean="0"/>
              <a:t>Temel </a:t>
            </a:r>
            <a:r>
              <a:rPr lang="tr-TR" sz="4000" dirty="0"/>
              <a:t>amacınız problemi basitçe </a:t>
            </a:r>
            <a:r>
              <a:rPr lang="tr-TR" sz="4000" dirty="0" smtClean="0"/>
              <a:t>ifade etmeye </a:t>
            </a:r>
            <a:r>
              <a:rPr lang="tr-TR" sz="4000" dirty="0"/>
              <a:t>çalışmak olmalıdır.</a:t>
            </a:r>
          </a:p>
        </p:txBody>
      </p:sp>
    </p:spTree>
    <p:extLst>
      <p:ext uri="{BB962C8B-B14F-4D97-AF65-F5344CB8AC3E}">
        <p14:creationId xmlns:p14="http://schemas.microsoft.com/office/powerpoint/2010/main" val="4077493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9348852" cy="1143000"/>
          </a:xfrm>
        </p:spPr>
        <p:txBody>
          <a:bodyPr/>
          <a:lstStyle/>
          <a:p>
            <a:r>
              <a:rPr lang="tr-TR" dirty="0"/>
              <a:t>Benzerlikleri Arayın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 smtClean="0"/>
              <a:t>Benzerlik </a:t>
            </a:r>
            <a:r>
              <a:rPr lang="tr-TR" sz="4000" dirty="0"/>
              <a:t>kavramı, çözülmesi istenen problemle önceden çözülen problem </a:t>
            </a:r>
            <a:r>
              <a:rPr lang="tr-TR" sz="4000" dirty="0" smtClean="0"/>
              <a:t>arasındaki </a:t>
            </a:r>
            <a:r>
              <a:rPr lang="tr-TR" sz="4000" dirty="0"/>
              <a:t>olası örtüşme ya da yeni çözüme ilham verme olarak tanımlanabilir.</a:t>
            </a:r>
          </a:p>
        </p:txBody>
      </p:sp>
    </p:spTree>
    <p:extLst>
      <p:ext uri="{BB962C8B-B14F-4D97-AF65-F5344CB8AC3E}">
        <p14:creationId xmlns:p14="http://schemas.microsoft.com/office/powerpoint/2010/main" val="3079089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-1548680" y="332656"/>
            <a:ext cx="9348852" cy="1143000"/>
          </a:xfrm>
        </p:spPr>
        <p:txBody>
          <a:bodyPr/>
          <a:lstStyle/>
          <a:p>
            <a:r>
              <a:rPr lang="tr-TR" dirty="0"/>
              <a:t>Deneme Yapın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95536" y="1772816"/>
            <a:ext cx="7416824" cy="4608512"/>
          </a:xfrm>
        </p:spPr>
        <p:txBody>
          <a:bodyPr>
            <a:noAutofit/>
          </a:bodyPr>
          <a:lstStyle/>
          <a:p>
            <a:r>
              <a:rPr lang="tr-TR" sz="4000" dirty="0"/>
              <a:t>Bazen bir problemi çözmenin en </a:t>
            </a:r>
            <a:r>
              <a:rPr lang="tr-TR" sz="4000" dirty="0" smtClean="0"/>
              <a:t>kolay yolu </a:t>
            </a:r>
            <a:r>
              <a:rPr lang="tr-TR" sz="4000" dirty="0"/>
              <a:t>denemek ve sonuçlarını gözlemlemektir.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090" y="3789040"/>
            <a:ext cx="4555110" cy="2673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8990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ava Akımı">
  <a:themeElements>
    <a:clrScheme name="Hava Akımı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Hava Akımı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Hava Akımı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115</TotalTime>
  <Words>1307</Words>
  <Application>Microsoft Office PowerPoint</Application>
  <PresentationFormat>Ekran Gösterisi (4:3)</PresentationFormat>
  <Paragraphs>180</Paragraphs>
  <Slides>59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59</vt:i4>
      </vt:variant>
    </vt:vector>
  </HeadingPairs>
  <TitlesOfParts>
    <vt:vector size="60" baseType="lpstr">
      <vt:lpstr>Hava Akımı</vt:lpstr>
      <vt:lpstr>Problem Çözme Teknikleri</vt:lpstr>
      <vt:lpstr>bilgisayarbilimleri.com</vt:lpstr>
      <vt:lpstr>Her Zaman Bir Planınız Olsun</vt:lpstr>
      <vt:lpstr>Problemi Tekrar İfade Edin</vt:lpstr>
      <vt:lpstr>Problemi Küçük Parçalara Ayırın</vt:lpstr>
      <vt:lpstr>Önce Bildiklerinizden Yola Çıkın</vt:lpstr>
      <vt:lpstr>Problemi Basitleştirin</vt:lpstr>
      <vt:lpstr>Benzerlikleri Arayın</vt:lpstr>
      <vt:lpstr>Deneme Yapın</vt:lpstr>
      <vt:lpstr>Asla Vazgeçmeyin</vt:lpstr>
      <vt:lpstr>Özetle Problem Çözme Teknikleri</vt:lpstr>
      <vt:lpstr>Problem Çözme Adımları</vt:lpstr>
      <vt:lpstr>1. Problemi Tanımlama:</vt:lpstr>
      <vt:lpstr>2. Problemi Anlama:</vt:lpstr>
      <vt:lpstr>3. Problemin Çözümü İçin Farklı Yol ve Yöntemler Belirleme:</vt:lpstr>
      <vt:lpstr>4.Farklı Çözüm Yolları Listesi İçerisinden En İyi Çözümü Seçme:</vt:lpstr>
      <vt:lpstr>5.Seçilen Çözüm Yolu ile Problemi Çözmek İçin Gerekli Yönergeleri Oluşturma:</vt:lpstr>
      <vt:lpstr>6. Çözümü Değerlendirme:</vt:lpstr>
      <vt:lpstr>ÖZETLE </vt:lpstr>
      <vt:lpstr>Bilgisayarlar ile Problem Çözme</vt:lpstr>
      <vt:lpstr>Bilgisayarlar ile Problem Çözme</vt:lpstr>
      <vt:lpstr>Bilgisayarlar ile Problem Çözme</vt:lpstr>
      <vt:lpstr>Veri Türleri</vt:lpstr>
      <vt:lpstr>Veri Türleri</vt:lpstr>
      <vt:lpstr>Veri Türleri</vt:lpstr>
      <vt:lpstr>Örneğin</vt:lpstr>
      <vt:lpstr>1) Sayısal Veri</vt:lpstr>
      <vt:lpstr>1) Sayısal Veri</vt:lpstr>
      <vt:lpstr>2) Karakter Veri</vt:lpstr>
      <vt:lpstr>2) Karakter Veri</vt:lpstr>
      <vt:lpstr>3) Mantıksal Veri</vt:lpstr>
      <vt:lpstr>3) Mantıksal Veri</vt:lpstr>
      <vt:lpstr>Veri Türleri İçin Kurallar</vt:lpstr>
      <vt:lpstr>PowerPoint Sunusu</vt:lpstr>
      <vt:lpstr>PowerPoint Sunusu</vt:lpstr>
      <vt:lpstr>PowerPoint Sunusu</vt:lpstr>
      <vt:lpstr>PowerPoint Sunusu</vt:lpstr>
      <vt:lpstr>Bilgisayar Veriyi Nasıl Saklar?</vt:lpstr>
      <vt:lpstr>Sabit ve Değişkenler</vt:lpstr>
      <vt:lpstr>Sabit ve Değişkenler</vt:lpstr>
      <vt:lpstr>Sabit ve Değişkenler</vt:lpstr>
      <vt:lpstr>Sabit ve Değişkenler</vt:lpstr>
      <vt:lpstr>Sabit ve Değişkenler</vt:lpstr>
      <vt:lpstr>Değişkenlere isim verirken dikkat edilmesi gereken kurallar</vt:lpstr>
      <vt:lpstr>Değişkenlere isim verirken dikkat edilmesi gereken kurallar</vt:lpstr>
      <vt:lpstr>Değişkenlere isim verirken dikkat edilmesi gereken kurallar</vt:lpstr>
      <vt:lpstr>PowerPoint Sunusu</vt:lpstr>
      <vt:lpstr>Değişkenlere isim verirken dikkat edilmesi gereken kurallar</vt:lpstr>
      <vt:lpstr>Ufak ufak kod yazalım </vt:lpstr>
      <vt:lpstr>Ufak ufak kod yazalım </vt:lpstr>
      <vt:lpstr>FONKSİYONLAR</vt:lpstr>
      <vt:lpstr>FONKSİYONLAR</vt:lpstr>
      <vt:lpstr>ÖRNEKLER</vt:lpstr>
      <vt:lpstr>KENDİMİZ FONKSİYON YAZALIM</vt:lpstr>
      <vt:lpstr>OPERATÖRLER</vt:lpstr>
      <vt:lpstr>OPERATÖRLER</vt:lpstr>
      <vt:lpstr>OPERATÖRLER</vt:lpstr>
      <vt:lpstr>OPERATÖRLER</vt:lpstr>
      <vt:lpstr>BASİT BİR SORU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Problem Çözme Teknikleri</dc:title>
  <dc:creator>btci</dc:creator>
  <cp:lastModifiedBy>btci</cp:lastModifiedBy>
  <cp:revision>103</cp:revision>
  <dcterms:created xsi:type="dcterms:W3CDTF">2019-08-27T20:03:30Z</dcterms:created>
  <dcterms:modified xsi:type="dcterms:W3CDTF">2019-09-06T21:02:40Z</dcterms:modified>
</cp:coreProperties>
</file>