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t>21.03.2024</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21.03.2024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21.03.2024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t>21.03.2024</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t>21.03.2024</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21.03.2024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21.03.2024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t>21.03.2024</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21.03.2024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t>21.03.2024</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t>21.03.2024</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t>21.03.2024</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tmp"/><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Problem Çözme Yaklaşımları		</a:t>
            </a:r>
            <a:endParaRPr lang="tr-TR" dirty="0"/>
          </a:p>
        </p:txBody>
      </p:sp>
    </p:spTree>
    <p:extLst>
      <p:ext uri="{BB962C8B-B14F-4D97-AF65-F5344CB8AC3E}">
        <p14:creationId xmlns:p14="http://schemas.microsoft.com/office/powerpoint/2010/main" val="1035587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4.2.3 GSÇ Çizelgesi</a:t>
            </a:r>
          </a:p>
        </p:txBody>
      </p:sp>
      <p:sp>
        <p:nvSpPr>
          <p:cNvPr id="3" name="İçerik Yer Tutucusu 2"/>
          <p:cNvSpPr>
            <a:spLocks noGrp="1"/>
          </p:cNvSpPr>
          <p:nvPr>
            <p:ph sz="quarter" idx="1"/>
          </p:nvPr>
        </p:nvSpPr>
        <p:spPr>
          <a:xfrm>
            <a:off x="457200" y="1600200"/>
            <a:ext cx="7467600" cy="892696"/>
          </a:xfrm>
        </p:spPr>
        <p:txBody>
          <a:bodyPr/>
          <a:lstStyle/>
          <a:p>
            <a:r>
              <a:rPr lang="tr-TR" dirty="0" smtClean="0"/>
              <a:t>Örnek: Geçme/Kalma Durumunu tespit etmek için GSÇ çizelgesi aşağıdaki gibidir.</a:t>
            </a:r>
            <a:endParaRPr lang="tr-TR" dirty="0"/>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549" y="2991915"/>
            <a:ext cx="8468907" cy="3029373"/>
          </a:xfrm>
          <a:prstGeom prst="rect">
            <a:avLst/>
          </a:prstGeom>
        </p:spPr>
      </p:pic>
    </p:spTree>
    <p:extLst>
      <p:ext uri="{BB962C8B-B14F-4D97-AF65-F5344CB8AC3E}">
        <p14:creationId xmlns:p14="http://schemas.microsoft.com/office/powerpoint/2010/main" val="517443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4.2.4 ALGORİTMALAR</a:t>
            </a:r>
            <a:endParaRPr lang="tr-TR" dirty="0"/>
          </a:p>
        </p:txBody>
      </p:sp>
      <p:sp>
        <p:nvSpPr>
          <p:cNvPr id="3" name="İçerik Yer Tutucusu 2"/>
          <p:cNvSpPr>
            <a:spLocks noGrp="1"/>
          </p:cNvSpPr>
          <p:nvPr>
            <p:ph sz="quarter" idx="1"/>
          </p:nvPr>
        </p:nvSpPr>
        <p:spPr/>
        <p:txBody>
          <a:bodyPr/>
          <a:lstStyle/>
          <a:p>
            <a:r>
              <a:rPr lang="tr-TR" dirty="0"/>
              <a:t>Bu çizelgeleri geliştirdikten sonraki adım, yapılacak işlemleri bilgisayarın anladığı dilde yazabilmektir. </a:t>
            </a:r>
            <a:endParaRPr lang="tr-TR" dirty="0" smtClean="0"/>
          </a:p>
          <a:p>
            <a:r>
              <a:rPr lang="tr-TR" dirty="0" smtClean="0"/>
              <a:t>Bu </a:t>
            </a:r>
            <a:r>
              <a:rPr lang="tr-TR" dirty="0"/>
              <a:t>yönergeler “algoritma” olarak adlandırılır. </a:t>
            </a:r>
            <a:endParaRPr lang="tr-TR" dirty="0" smtClean="0"/>
          </a:p>
          <a:p>
            <a:r>
              <a:rPr lang="tr-TR" dirty="0" smtClean="0"/>
              <a:t>“</a:t>
            </a:r>
            <a:r>
              <a:rPr lang="tr-TR" dirty="0"/>
              <a:t>Sözde kod” algoritmaya çok benzer bir dildir ve bazen algoritma yerine kullanılabilir. </a:t>
            </a:r>
            <a:endParaRPr lang="tr-TR" dirty="0" smtClean="0"/>
          </a:p>
          <a:p>
            <a:r>
              <a:rPr lang="tr-TR" dirty="0" smtClean="0"/>
              <a:t>Algoritmayı </a:t>
            </a:r>
            <a:r>
              <a:rPr lang="tr-TR" dirty="0"/>
              <a:t>oluşturmak, bilgisayarda problem çözme sürecinin en zor bölümüdür. </a:t>
            </a:r>
            <a:endParaRPr lang="tr-TR" dirty="0" smtClean="0"/>
          </a:p>
          <a:p>
            <a:r>
              <a:rPr lang="tr-TR" dirty="0" smtClean="0"/>
              <a:t>Modüller </a:t>
            </a:r>
            <a:r>
              <a:rPr lang="tr-TR" dirty="0"/>
              <a:t>etkileşim çizelgesinden ve süreç GSÇ çizelgesinden alınır. </a:t>
            </a:r>
            <a:endParaRPr lang="tr-TR" dirty="0" smtClean="0"/>
          </a:p>
          <a:p>
            <a:r>
              <a:rPr lang="tr-TR" dirty="0" smtClean="0"/>
              <a:t>Algoritmadaki </a:t>
            </a:r>
            <a:r>
              <a:rPr lang="tr-TR" dirty="0"/>
              <a:t>işlem sayısı, programcının problemi çözme yoluna bağlıdır. </a:t>
            </a:r>
          </a:p>
        </p:txBody>
      </p:sp>
    </p:spTree>
    <p:extLst>
      <p:ext uri="{BB962C8B-B14F-4D97-AF65-F5344CB8AC3E}">
        <p14:creationId xmlns:p14="http://schemas.microsoft.com/office/powerpoint/2010/main" val="2100850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2010620"/>
            <a:ext cx="3678848" cy="2786531"/>
          </a:xfrm>
          <a:prstGeom prst="rect">
            <a:avLst/>
          </a:prstGeom>
        </p:spPr>
      </p:pic>
      <p:sp>
        <p:nvSpPr>
          <p:cNvPr id="2" name="Başlık 1"/>
          <p:cNvSpPr>
            <a:spLocks noGrp="1"/>
          </p:cNvSpPr>
          <p:nvPr>
            <p:ph type="title"/>
          </p:nvPr>
        </p:nvSpPr>
        <p:spPr>
          <a:xfrm>
            <a:off x="457200" y="-531440"/>
            <a:ext cx="7467600" cy="1143000"/>
          </a:xfrm>
        </p:spPr>
        <p:txBody>
          <a:bodyPr/>
          <a:lstStyle/>
          <a:p>
            <a:r>
              <a:rPr lang="tr-TR" dirty="0" smtClean="0"/>
              <a:t>4.2.5 Akış Şemaları</a:t>
            </a:r>
            <a:endParaRPr lang="tr-TR" dirty="0"/>
          </a:p>
        </p:txBody>
      </p:sp>
      <p:sp>
        <p:nvSpPr>
          <p:cNvPr id="3" name="İçerik Yer Tutucusu 2"/>
          <p:cNvSpPr>
            <a:spLocks noGrp="1"/>
          </p:cNvSpPr>
          <p:nvPr>
            <p:ph sz="quarter" idx="1"/>
          </p:nvPr>
        </p:nvSpPr>
        <p:spPr>
          <a:xfrm>
            <a:off x="323528" y="692696"/>
            <a:ext cx="5976664" cy="5976664"/>
          </a:xfrm>
        </p:spPr>
        <p:txBody>
          <a:bodyPr>
            <a:normAutofit fontScale="92500" lnSpcReduction="10000"/>
          </a:bodyPr>
          <a:lstStyle/>
          <a:p>
            <a:r>
              <a:rPr lang="tr-TR" dirty="0"/>
              <a:t>Problem çözme sürecimiz, bilgisayarın iletişim kurma yöntemi ile şekillenir. </a:t>
            </a:r>
            <a:endParaRPr lang="tr-TR" dirty="0" smtClean="0"/>
          </a:p>
          <a:p>
            <a:r>
              <a:rPr lang="tr-TR" dirty="0" smtClean="0"/>
              <a:t>Algoritma</a:t>
            </a:r>
            <a:r>
              <a:rPr lang="tr-TR" dirty="0"/>
              <a:t>, bilgisayara hangi işlemi hangi sırada yapması gerektiğini söyleyen yönergeler bütünüdür. </a:t>
            </a:r>
            <a:endParaRPr lang="tr-TR" dirty="0" smtClean="0"/>
          </a:p>
          <a:p>
            <a:r>
              <a:rPr lang="tr-TR" dirty="0" smtClean="0"/>
              <a:t>Akış </a:t>
            </a:r>
            <a:r>
              <a:rPr lang="tr-TR" dirty="0"/>
              <a:t>şeması ise algoritmanın </a:t>
            </a:r>
            <a:endParaRPr lang="tr-TR" dirty="0" smtClean="0"/>
          </a:p>
          <a:p>
            <a:pPr marL="0" indent="0">
              <a:buNone/>
            </a:pPr>
            <a:r>
              <a:rPr lang="tr-TR" dirty="0" smtClean="0"/>
              <a:t>görsel </a:t>
            </a:r>
            <a:r>
              <a:rPr lang="tr-TR" dirty="0"/>
              <a:t>gösterimidir. </a:t>
            </a:r>
            <a:endParaRPr lang="tr-TR" dirty="0" smtClean="0"/>
          </a:p>
          <a:p>
            <a:r>
              <a:rPr lang="tr-TR" dirty="0" smtClean="0"/>
              <a:t>Programcı</a:t>
            </a:r>
            <a:r>
              <a:rPr lang="tr-TR" dirty="0"/>
              <a:t>, oluşturulan </a:t>
            </a:r>
            <a:endParaRPr lang="tr-TR" dirty="0" smtClean="0"/>
          </a:p>
          <a:p>
            <a:pPr marL="0" indent="0">
              <a:buNone/>
            </a:pPr>
            <a:r>
              <a:rPr lang="tr-TR" dirty="0" smtClean="0"/>
              <a:t>algoritmadan </a:t>
            </a:r>
            <a:r>
              <a:rPr lang="tr-TR" dirty="0"/>
              <a:t>grafiksel gösterimler </a:t>
            </a:r>
            <a:endParaRPr lang="tr-TR" dirty="0" smtClean="0"/>
          </a:p>
          <a:p>
            <a:pPr marL="0" indent="0">
              <a:buNone/>
            </a:pPr>
            <a:r>
              <a:rPr lang="tr-TR" dirty="0" smtClean="0"/>
              <a:t>oluşturur</a:t>
            </a:r>
            <a:r>
              <a:rPr lang="tr-TR" dirty="0"/>
              <a:t>. </a:t>
            </a:r>
            <a:endParaRPr lang="tr-TR" dirty="0" smtClean="0"/>
          </a:p>
          <a:p>
            <a:r>
              <a:rPr lang="tr-TR" dirty="0" smtClean="0"/>
              <a:t>Akış </a:t>
            </a:r>
            <a:r>
              <a:rPr lang="tr-TR" dirty="0"/>
              <a:t>şeması, program geliştirmeye başlamadan önceki son adımdır. </a:t>
            </a:r>
            <a:endParaRPr lang="tr-TR" dirty="0" smtClean="0"/>
          </a:p>
          <a:p>
            <a:r>
              <a:rPr lang="tr-TR" dirty="0" smtClean="0"/>
              <a:t>Akış </a:t>
            </a:r>
            <a:r>
              <a:rPr lang="tr-TR" dirty="0"/>
              <a:t>şemasında hatalar rahatlıkla görü- Kontrol 62 lüp düzeltilebilir. </a:t>
            </a:r>
            <a:endParaRPr lang="tr-TR" dirty="0" smtClean="0"/>
          </a:p>
          <a:p>
            <a:r>
              <a:rPr lang="tr-TR" dirty="0" smtClean="0"/>
              <a:t>Akış </a:t>
            </a:r>
            <a:r>
              <a:rPr lang="tr-TR" dirty="0"/>
              <a:t>şemalarını oluşturmak için kullanılan evrensel simgeler ve bu her bir simgenin anlamı vardır</a:t>
            </a:r>
          </a:p>
        </p:txBody>
      </p:sp>
    </p:spTree>
    <p:extLst>
      <p:ext uri="{BB962C8B-B14F-4D97-AF65-F5344CB8AC3E}">
        <p14:creationId xmlns:p14="http://schemas.microsoft.com/office/powerpoint/2010/main" val="1496886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99392"/>
            <a:ext cx="7467600" cy="1143000"/>
          </a:xfrm>
        </p:spPr>
        <p:txBody>
          <a:bodyPr/>
          <a:lstStyle/>
          <a:p>
            <a:r>
              <a:rPr lang="tr-TR" dirty="0" smtClean="0"/>
              <a:t>4.3 Algoritma Yönergeleri ve Akış Şeması Sembolleri</a:t>
            </a:r>
            <a:endParaRPr lang="tr-TR" dirty="0"/>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3458" y="1052736"/>
            <a:ext cx="6628902" cy="5688632"/>
          </a:xfrm>
          <a:prstGeom prst="rect">
            <a:avLst/>
          </a:prstGeom>
        </p:spPr>
      </p:pic>
    </p:spTree>
    <p:extLst>
      <p:ext uri="{BB962C8B-B14F-4D97-AF65-F5344CB8AC3E}">
        <p14:creationId xmlns:p14="http://schemas.microsoft.com/office/powerpoint/2010/main" val="1219170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90264"/>
            <a:ext cx="7467600" cy="1143000"/>
          </a:xfrm>
        </p:spPr>
        <p:txBody>
          <a:bodyPr/>
          <a:lstStyle/>
          <a:p>
            <a:r>
              <a:rPr lang="tr-TR" dirty="0"/>
              <a:t>4.3 Algoritma Yönergeleri ve Akış Şeması Sembolleri</a:t>
            </a:r>
          </a:p>
        </p:txBody>
      </p:sp>
      <p:sp>
        <p:nvSpPr>
          <p:cNvPr id="3" name="İçerik Yer Tutucusu 2"/>
          <p:cNvSpPr>
            <a:spLocks noGrp="1"/>
          </p:cNvSpPr>
          <p:nvPr>
            <p:ph sz="quarter" idx="1"/>
          </p:nvPr>
        </p:nvSpPr>
        <p:spPr>
          <a:xfrm>
            <a:off x="457200" y="1052736"/>
            <a:ext cx="7467600" cy="5421216"/>
          </a:xfrm>
        </p:spPr>
        <p:txBody>
          <a:bodyPr>
            <a:normAutofit fontScale="85000" lnSpcReduction="20000"/>
          </a:bodyPr>
          <a:lstStyle/>
          <a:p>
            <a:pPr marL="0" indent="0">
              <a:buNone/>
            </a:pPr>
            <a:r>
              <a:rPr lang="tr-TR" dirty="0"/>
              <a:t>Akış şeması, bir problem çözümünün başlangıcından bitişine kadar olan süreci gösterir. Akış şeması içerisindeki her bir simge, algoritmadaki bir işlemi ifade eder. Genellikle işlemler tek yönlü olmasına rağmen karar kutularından iki farklı ok çıkar. Bir karar simgesinden çıkan ok, bazı işlemlerin tekrarlanmasını sağlayabilir; böylece bir “döngü” oluşur. </a:t>
            </a:r>
          </a:p>
          <a:p>
            <a:pPr marL="0" indent="0">
              <a:buNone/>
            </a:pPr>
            <a:r>
              <a:rPr lang="tr-TR" dirty="0" smtClean="0"/>
              <a:t>Akış </a:t>
            </a:r>
            <a:r>
              <a:rPr lang="tr-TR" dirty="0"/>
              <a:t>şemalarını oluştururken dikkat edilmesi gereken bazı noktalar şunlardır: </a:t>
            </a:r>
            <a:endParaRPr lang="tr-TR" dirty="0" smtClean="0"/>
          </a:p>
          <a:p>
            <a:pPr marL="457200" indent="-457200">
              <a:buAutoNum type="arabicPeriod"/>
            </a:pPr>
            <a:r>
              <a:rPr lang="tr-TR" dirty="0" smtClean="0"/>
              <a:t>Yönergeler</a:t>
            </a:r>
            <a:r>
              <a:rPr lang="tr-TR" dirty="0"/>
              <a:t>, simgelerin içine yazılmalıdır. </a:t>
            </a:r>
            <a:endParaRPr lang="tr-TR" dirty="0" smtClean="0"/>
          </a:p>
          <a:p>
            <a:pPr marL="457200" indent="-457200">
              <a:buAutoNum type="arabicPeriod"/>
            </a:pPr>
            <a:r>
              <a:rPr lang="tr-TR" dirty="0" smtClean="0"/>
              <a:t>Hatırlatıcı </a:t>
            </a:r>
            <a:r>
              <a:rPr lang="tr-TR" dirty="0"/>
              <a:t>bilgiler simgenin yanına yazılabilir. Böylece akış şeması ek açıklamalı bir şemaya </a:t>
            </a:r>
            <a:r>
              <a:rPr lang="tr-TR" dirty="0" smtClean="0"/>
              <a:t>dönüşür</a:t>
            </a:r>
            <a:r>
              <a:rPr lang="tr-TR" dirty="0"/>
              <a:t>. </a:t>
            </a:r>
            <a:endParaRPr lang="tr-TR" dirty="0" smtClean="0"/>
          </a:p>
          <a:p>
            <a:pPr marL="457200" indent="-457200">
              <a:buAutoNum type="arabicPeriod"/>
            </a:pPr>
            <a:r>
              <a:rPr lang="tr-TR" dirty="0" smtClean="0"/>
              <a:t>Bir </a:t>
            </a:r>
            <a:r>
              <a:rPr lang="tr-TR" dirty="0"/>
              <a:t>akış şeması her zaman sayfanın başından başlar ve sonuna doğru gider. Eğer bir sayfaya </a:t>
            </a:r>
            <a:r>
              <a:rPr lang="tr-TR" dirty="0" smtClean="0"/>
              <a:t>sığmazsa </a:t>
            </a:r>
            <a:r>
              <a:rPr lang="tr-TR" dirty="0"/>
              <a:t>bir ya da daha fazla bağlantı simgesi kullanılarak diğer sayfaya geçilebilir. </a:t>
            </a:r>
            <a:endParaRPr lang="tr-TR" dirty="0" smtClean="0"/>
          </a:p>
          <a:p>
            <a:pPr marL="457200" indent="-457200">
              <a:buAutoNum type="arabicPeriod"/>
            </a:pPr>
            <a:r>
              <a:rPr lang="tr-TR" dirty="0" smtClean="0"/>
              <a:t>4</a:t>
            </a:r>
            <a:r>
              <a:rPr lang="tr-TR" dirty="0"/>
              <a:t>. Akış şemasını çizmek için uygun yazılımlar kullanılırsa daha standart bir görünüm elde edilir. </a:t>
            </a:r>
            <a:endParaRPr lang="tr-TR" dirty="0" smtClean="0"/>
          </a:p>
          <a:p>
            <a:pPr marL="457200" indent="-457200">
              <a:buAutoNum type="arabicPeriod"/>
            </a:pPr>
            <a:r>
              <a:rPr lang="tr-TR" dirty="0" smtClean="0"/>
              <a:t>5</a:t>
            </a:r>
            <a:r>
              <a:rPr lang="tr-TR" dirty="0"/>
              <a:t>. Simgeler, içeriğindeki yazının rahatça okunabileceği kadar büyük yapılmalıdır. </a:t>
            </a:r>
          </a:p>
        </p:txBody>
      </p:sp>
    </p:spTree>
    <p:extLst>
      <p:ext uri="{BB962C8B-B14F-4D97-AF65-F5344CB8AC3E}">
        <p14:creationId xmlns:p14="http://schemas.microsoft.com/office/powerpoint/2010/main" val="4221849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424"/>
            <a:ext cx="7467600" cy="1143000"/>
          </a:xfrm>
        </p:spPr>
        <p:txBody>
          <a:bodyPr/>
          <a:lstStyle/>
          <a:p>
            <a:r>
              <a:rPr lang="tr-TR" dirty="0" smtClean="0"/>
              <a:t>4.4 </a:t>
            </a:r>
            <a:r>
              <a:rPr lang="tr-TR" dirty="0" err="1" smtClean="0"/>
              <a:t>Harıcı</a:t>
            </a:r>
            <a:r>
              <a:rPr lang="tr-TR" dirty="0" smtClean="0"/>
              <a:t> ve Dahili </a:t>
            </a:r>
            <a:r>
              <a:rPr lang="tr-TR" dirty="0" err="1" smtClean="0"/>
              <a:t>Dökümantasyon</a:t>
            </a:r>
            <a:endParaRPr lang="tr-TR" dirty="0"/>
          </a:p>
        </p:txBody>
      </p:sp>
      <p:sp>
        <p:nvSpPr>
          <p:cNvPr id="3" name="İçerik Yer Tutucusu 2"/>
          <p:cNvSpPr>
            <a:spLocks noGrp="1"/>
          </p:cNvSpPr>
          <p:nvPr>
            <p:ph sz="quarter" idx="1"/>
          </p:nvPr>
        </p:nvSpPr>
        <p:spPr>
          <a:xfrm>
            <a:off x="457200" y="836712"/>
            <a:ext cx="7467600" cy="5637240"/>
          </a:xfrm>
        </p:spPr>
        <p:txBody>
          <a:bodyPr/>
          <a:lstStyle/>
          <a:p>
            <a:r>
              <a:rPr lang="tr-TR" dirty="0"/>
              <a:t>İyi programcılar, kodları başkaları tarafından rahatça anlaşılabilsin diye satırlar arasına açıklamalar yazarlar. </a:t>
            </a:r>
            <a:endParaRPr lang="tr-TR" dirty="0" smtClean="0"/>
          </a:p>
          <a:p>
            <a:r>
              <a:rPr lang="tr-TR" dirty="0" smtClean="0"/>
              <a:t>Bu </a:t>
            </a:r>
            <a:r>
              <a:rPr lang="tr-TR" dirty="0"/>
              <a:t>açıklamalar, diğer programcılar açısından büyük önem taşır çünkü kod üzerinde değişiklik yapılabilmesi için her bir satırın ya da fonksiyonun işlevinin anlaşılması gerekir. </a:t>
            </a:r>
            <a:endParaRPr lang="tr-TR" dirty="0" smtClean="0"/>
          </a:p>
          <a:p>
            <a:r>
              <a:rPr lang="tr-TR" dirty="0" smtClean="0"/>
              <a:t>Bu </a:t>
            </a:r>
            <a:r>
              <a:rPr lang="tr-TR" dirty="0"/>
              <a:t>şekilde, yazılıma ait “dâhilî dokümantasyon” oluşturulmuş olunur. </a:t>
            </a:r>
            <a:endParaRPr lang="tr-TR" dirty="0" smtClean="0"/>
          </a:p>
          <a:p>
            <a:r>
              <a:rPr lang="tr-TR" dirty="0" smtClean="0"/>
              <a:t>Kod </a:t>
            </a:r>
            <a:r>
              <a:rPr lang="tr-TR" dirty="0"/>
              <a:t>satırları haricinde yazılımın kullanımına ve teknik gereksinimlere ait bilgilerden oluşan “haricî dokümantasyon” hazırlanır. Bu bilgiler, diğer kullanıcılar tarafından ortaya çıkan problemleri çözmek için kullanılır. </a:t>
            </a:r>
          </a:p>
        </p:txBody>
      </p:sp>
    </p:spTree>
    <p:extLst>
      <p:ext uri="{BB962C8B-B14F-4D97-AF65-F5344CB8AC3E}">
        <p14:creationId xmlns:p14="http://schemas.microsoft.com/office/powerpoint/2010/main" val="3310034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4.5 ÇÖZÜMÜN PROGRAMLANMASI / KODLANMASI</a:t>
            </a:r>
            <a:endParaRPr lang="tr-TR" dirty="0"/>
          </a:p>
        </p:txBody>
      </p:sp>
      <p:sp>
        <p:nvSpPr>
          <p:cNvPr id="3" name="İçerik Yer Tutucusu 2"/>
          <p:cNvSpPr>
            <a:spLocks noGrp="1"/>
          </p:cNvSpPr>
          <p:nvPr>
            <p:ph sz="quarter" idx="1"/>
          </p:nvPr>
        </p:nvSpPr>
        <p:spPr/>
        <p:txBody>
          <a:bodyPr/>
          <a:lstStyle/>
          <a:p>
            <a:r>
              <a:rPr lang="tr-TR" dirty="0"/>
              <a:t>Akış şeması ve algoritmalar tamamlandıktan sonra istenilen bir programlama dili kullanılarak programın yazılması işlemine geçilir ki bu işleme “programlama” ya da “kodlama” adı verilir. Kodlama sonucunda programın ne kadar hatasız çalıştığı, algoritmanın etkililiğine bağlıdır.</a:t>
            </a:r>
          </a:p>
        </p:txBody>
      </p:sp>
    </p:spTree>
    <p:extLst>
      <p:ext uri="{BB962C8B-B14F-4D97-AF65-F5344CB8AC3E}">
        <p14:creationId xmlns:p14="http://schemas.microsoft.com/office/powerpoint/2010/main" val="2141278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31440"/>
            <a:ext cx="7467600" cy="1143000"/>
          </a:xfrm>
        </p:spPr>
        <p:txBody>
          <a:bodyPr/>
          <a:lstStyle/>
          <a:p>
            <a:r>
              <a:rPr lang="tr-TR" dirty="0" smtClean="0"/>
              <a:t>UYGULAMA</a:t>
            </a:r>
            <a:endParaRPr lang="tr-TR" dirty="0"/>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3" y="692696"/>
            <a:ext cx="7830247" cy="5328592"/>
          </a:xfrm>
          <a:prstGeom prst="rect">
            <a:avLst/>
          </a:prstGeom>
        </p:spPr>
      </p:pic>
    </p:spTree>
    <p:extLst>
      <p:ext uri="{BB962C8B-B14F-4D97-AF65-F5344CB8AC3E}">
        <p14:creationId xmlns:p14="http://schemas.microsoft.com/office/powerpoint/2010/main" val="2432698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TEŞEKKÜRLER…</a:t>
            </a:r>
            <a:r>
              <a:rPr lang="tr-TR" dirty="0" smtClean="0"/>
              <a:t>		</a:t>
            </a:r>
            <a:endParaRPr lang="tr-TR" dirty="0"/>
          </a:p>
        </p:txBody>
      </p:sp>
    </p:spTree>
    <p:extLst>
      <p:ext uri="{BB962C8B-B14F-4D97-AF65-F5344CB8AC3E}">
        <p14:creationId xmlns:p14="http://schemas.microsoft.com/office/powerpoint/2010/main" val="2207269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4.1 Bilgisayar ile nasıl iletişim kurulur?</a:t>
            </a:r>
            <a:endParaRPr lang="tr-TR" dirty="0"/>
          </a:p>
        </p:txBody>
      </p:sp>
      <p:pic>
        <p:nvPicPr>
          <p:cNvPr id="4" name="İçerik Yer Tutucusu 3" descr="Ekran Kırpma"/>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050549" y="1600200"/>
            <a:ext cx="6280902" cy="4873625"/>
          </a:xfrm>
        </p:spPr>
      </p:pic>
    </p:spTree>
    <p:extLst>
      <p:ext uri="{BB962C8B-B14F-4D97-AF65-F5344CB8AC3E}">
        <p14:creationId xmlns:p14="http://schemas.microsoft.com/office/powerpoint/2010/main" val="2530991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59432"/>
            <a:ext cx="7467600" cy="1143000"/>
          </a:xfrm>
        </p:spPr>
        <p:txBody>
          <a:bodyPr/>
          <a:lstStyle/>
          <a:p>
            <a:r>
              <a:rPr lang="tr-TR" dirty="0" smtClean="0"/>
              <a:t>4.1 Bilgisayar ile nasıl iletişim kurulur</a:t>
            </a:r>
            <a:endParaRPr lang="tr-TR" dirty="0"/>
          </a:p>
        </p:txBody>
      </p:sp>
      <p:sp>
        <p:nvSpPr>
          <p:cNvPr id="3" name="İçerik Yer Tutucusu 2"/>
          <p:cNvSpPr>
            <a:spLocks noGrp="1"/>
          </p:cNvSpPr>
          <p:nvPr>
            <p:ph sz="quarter" idx="1"/>
          </p:nvPr>
        </p:nvSpPr>
        <p:spPr>
          <a:xfrm>
            <a:off x="457200" y="692696"/>
            <a:ext cx="4474840" cy="6048672"/>
          </a:xfrm>
        </p:spPr>
        <p:txBody>
          <a:bodyPr>
            <a:normAutofit/>
          </a:bodyPr>
          <a:lstStyle/>
          <a:p>
            <a:r>
              <a:rPr lang="tr-TR" dirty="0" smtClean="0"/>
              <a:t>Bilgisayarlar ancak donanımları, yazılımları ve onları kullanan kişiler kadar iyidir.</a:t>
            </a:r>
          </a:p>
          <a:p>
            <a:r>
              <a:rPr lang="tr-TR" dirty="0" smtClean="0"/>
              <a:t>Bilgisayarın etkinliği onu kullanan programcının yetkinliğine bağlıdır.</a:t>
            </a:r>
          </a:p>
          <a:p>
            <a:r>
              <a:rPr lang="tr-TR" dirty="0" smtClean="0"/>
              <a:t>Bilgisayara bir dizi işlem aracılığı ile ne yapması gerektiği söylenmelidir.</a:t>
            </a:r>
          </a:p>
          <a:p>
            <a:r>
              <a:rPr lang="tr-TR" dirty="0" smtClean="0"/>
              <a:t>Bu işlemler bir programlama dili aracılığı ile kodlandığında bir program haline gelir.</a:t>
            </a:r>
            <a:endParaRPr lang="tr-TR" dirty="0"/>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2040" y="1463328"/>
            <a:ext cx="3964656" cy="4034982"/>
          </a:xfrm>
          <a:prstGeom prst="rect">
            <a:avLst/>
          </a:prstGeom>
        </p:spPr>
      </p:pic>
    </p:spTree>
    <p:extLst>
      <p:ext uri="{BB962C8B-B14F-4D97-AF65-F5344CB8AC3E}">
        <p14:creationId xmlns:p14="http://schemas.microsoft.com/office/powerpoint/2010/main" val="3645312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15416"/>
            <a:ext cx="7467600" cy="1143000"/>
          </a:xfrm>
        </p:spPr>
        <p:txBody>
          <a:bodyPr/>
          <a:lstStyle/>
          <a:p>
            <a:r>
              <a:rPr lang="tr-TR" dirty="0" smtClean="0"/>
              <a:t>4.2 Çözümün Düzenlenmesi</a:t>
            </a:r>
            <a:endParaRPr lang="tr-TR" dirty="0"/>
          </a:p>
        </p:txBody>
      </p:sp>
      <p:sp>
        <p:nvSpPr>
          <p:cNvPr id="3" name="İçerik Yer Tutucusu 2"/>
          <p:cNvSpPr>
            <a:spLocks noGrp="1"/>
          </p:cNvSpPr>
          <p:nvPr>
            <p:ph sz="quarter" idx="1"/>
          </p:nvPr>
        </p:nvSpPr>
        <p:spPr>
          <a:xfrm>
            <a:off x="457200" y="764704"/>
            <a:ext cx="7467600" cy="4248472"/>
          </a:xfrm>
        </p:spPr>
        <p:txBody>
          <a:bodyPr/>
          <a:lstStyle/>
          <a:p>
            <a:pPr marL="0" indent="0">
              <a:buNone/>
            </a:pPr>
            <a:r>
              <a:rPr lang="tr-TR" dirty="0"/>
              <a:t>Problem çözme sürecini destekleyen bazı düzenleme araçları vardır. “Bunlar; </a:t>
            </a:r>
            <a:endParaRPr lang="tr-TR" dirty="0" smtClean="0"/>
          </a:p>
          <a:p>
            <a:r>
              <a:rPr lang="tr-TR" dirty="0" smtClean="0"/>
              <a:t>1</a:t>
            </a:r>
            <a:r>
              <a:rPr lang="tr-TR" dirty="0"/>
              <a:t>. Problem Analiz Çizelgesi, </a:t>
            </a:r>
            <a:endParaRPr lang="tr-TR" dirty="0" smtClean="0"/>
          </a:p>
          <a:p>
            <a:r>
              <a:rPr lang="tr-TR" dirty="0" smtClean="0"/>
              <a:t>2</a:t>
            </a:r>
            <a:r>
              <a:rPr lang="tr-TR" dirty="0"/>
              <a:t>. Etkileşim Çizelgesi, </a:t>
            </a:r>
            <a:endParaRPr lang="tr-TR" dirty="0" smtClean="0"/>
          </a:p>
          <a:p>
            <a:r>
              <a:rPr lang="tr-TR" dirty="0" smtClean="0"/>
              <a:t>3</a:t>
            </a:r>
            <a:r>
              <a:rPr lang="tr-TR" dirty="0"/>
              <a:t>. GSÇ (Girdi Süreç Çıktı) Çizelgesi, </a:t>
            </a:r>
            <a:endParaRPr lang="tr-TR" dirty="0" smtClean="0"/>
          </a:p>
          <a:p>
            <a:r>
              <a:rPr lang="tr-TR" dirty="0" smtClean="0"/>
              <a:t>4</a:t>
            </a:r>
            <a:r>
              <a:rPr lang="tr-TR" dirty="0"/>
              <a:t>. Algoritmalar</a:t>
            </a:r>
            <a:r>
              <a:rPr lang="tr-TR" dirty="0" smtClean="0"/>
              <a:t>,</a:t>
            </a:r>
          </a:p>
          <a:p>
            <a:r>
              <a:rPr lang="tr-TR" dirty="0" smtClean="0"/>
              <a:t> </a:t>
            </a:r>
            <a:r>
              <a:rPr lang="tr-TR" dirty="0"/>
              <a:t>5. Akış </a:t>
            </a:r>
            <a:r>
              <a:rPr lang="tr-TR" dirty="0" err="1"/>
              <a:t>Şemaları”dır</a:t>
            </a:r>
            <a:r>
              <a:rPr lang="tr-TR" dirty="0"/>
              <a:t>. </a:t>
            </a:r>
            <a:endParaRPr lang="tr-TR" dirty="0" smtClean="0"/>
          </a:p>
          <a:p>
            <a:pPr marL="0" indent="0">
              <a:buNone/>
            </a:pPr>
            <a:r>
              <a:rPr lang="tr-TR" dirty="0" smtClean="0"/>
              <a:t>Bu </a:t>
            </a:r>
            <a:r>
              <a:rPr lang="tr-TR" dirty="0"/>
              <a:t>araçları kullanmak; çözüme daha hızlı ulaşmak, en etkili programı yazmak, anlaşılır olmak ve süreci kolaylaştırmak için önemlidir.</a:t>
            </a:r>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5085184"/>
            <a:ext cx="7704856" cy="1621070"/>
          </a:xfrm>
          <a:prstGeom prst="rect">
            <a:avLst/>
          </a:prstGeom>
        </p:spPr>
      </p:pic>
    </p:spTree>
    <p:extLst>
      <p:ext uri="{BB962C8B-B14F-4D97-AF65-F5344CB8AC3E}">
        <p14:creationId xmlns:p14="http://schemas.microsoft.com/office/powerpoint/2010/main" val="327807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4.2.1 Problemin Analiz Çizelgesi</a:t>
            </a:r>
            <a:endParaRPr lang="tr-TR" dirty="0"/>
          </a:p>
        </p:txBody>
      </p:sp>
      <p:sp>
        <p:nvSpPr>
          <p:cNvPr id="3" name="İçerik Yer Tutucusu 2"/>
          <p:cNvSpPr>
            <a:spLocks noGrp="1"/>
          </p:cNvSpPr>
          <p:nvPr>
            <p:ph sz="quarter" idx="1"/>
          </p:nvPr>
        </p:nvSpPr>
        <p:spPr>
          <a:xfrm>
            <a:off x="457200" y="1600200"/>
            <a:ext cx="7467600" cy="2980928"/>
          </a:xfrm>
        </p:spPr>
        <p:txBody>
          <a:bodyPr/>
          <a:lstStyle/>
          <a:p>
            <a:pPr marL="0" indent="0">
              <a:buNone/>
            </a:pPr>
            <a:r>
              <a:rPr lang="tr-TR" dirty="0" smtClean="0"/>
              <a:t>Çözümü düzenlemek için önce programın beklentilerini analiz etmek gerekir. Bunun için en iyi yol, problemi dört aşamada ele almaktır.</a:t>
            </a:r>
          </a:p>
          <a:p>
            <a:r>
              <a:rPr lang="tr-TR" dirty="0" smtClean="0"/>
              <a:t>1.Eldeki Veri</a:t>
            </a:r>
          </a:p>
          <a:p>
            <a:r>
              <a:rPr lang="tr-TR" dirty="0" smtClean="0"/>
              <a:t>2.Beklenen Sonuç</a:t>
            </a:r>
          </a:p>
          <a:p>
            <a:r>
              <a:rPr lang="tr-TR" dirty="0" smtClean="0"/>
              <a:t>3.Problemin Çözüm Süreci</a:t>
            </a:r>
          </a:p>
          <a:p>
            <a:r>
              <a:rPr lang="tr-TR" dirty="0" smtClean="0"/>
              <a:t>4.Çözüm Seçenekleri</a:t>
            </a:r>
            <a:endParaRPr lang="tr-TR" dirty="0"/>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757" y="4797152"/>
            <a:ext cx="8316486" cy="1752845"/>
          </a:xfrm>
          <a:prstGeom prst="rect">
            <a:avLst/>
          </a:prstGeom>
        </p:spPr>
      </p:pic>
    </p:spTree>
    <p:extLst>
      <p:ext uri="{BB962C8B-B14F-4D97-AF65-F5344CB8AC3E}">
        <p14:creationId xmlns:p14="http://schemas.microsoft.com/office/powerpoint/2010/main" val="4160574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4.2.1 Problemin Analiz Çizelgesi</a:t>
            </a:r>
          </a:p>
        </p:txBody>
      </p:sp>
      <p:sp>
        <p:nvSpPr>
          <p:cNvPr id="3" name="İçerik Yer Tutucusu 2"/>
          <p:cNvSpPr>
            <a:spLocks noGrp="1"/>
          </p:cNvSpPr>
          <p:nvPr>
            <p:ph sz="quarter" idx="1"/>
          </p:nvPr>
        </p:nvSpPr>
        <p:spPr>
          <a:xfrm>
            <a:off x="457200" y="1600200"/>
            <a:ext cx="7467600" cy="1540768"/>
          </a:xfrm>
        </p:spPr>
        <p:txBody>
          <a:bodyPr>
            <a:normAutofit fontScale="92500"/>
          </a:bodyPr>
          <a:lstStyle/>
          <a:p>
            <a:r>
              <a:rPr lang="tr-TR" dirty="0"/>
              <a:t>Örnek: Bir örnek problem için problem analiz çizelgesinin nasıl olduğuna bir göz atalım: sınav ve performans puanlarına göre ortalama hesaplama ve geçme kalma durumunun kontrolü: </a:t>
            </a:r>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3717032"/>
            <a:ext cx="8383170" cy="2076740"/>
          </a:xfrm>
          <a:prstGeom prst="rect">
            <a:avLst/>
          </a:prstGeom>
        </p:spPr>
      </p:pic>
    </p:spTree>
    <p:extLst>
      <p:ext uri="{BB962C8B-B14F-4D97-AF65-F5344CB8AC3E}">
        <p14:creationId xmlns:p14="http://schemas.microsoft.com/office/powerpoint/2010/main" val="2908366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59432"/>
            <a:ext cx="7467600" cy="1143000"/>
          </a:xfrm>
        </p:spPr>
        <p:txBody>
          <a:bodyPr/>
          <a:lstStyle/>
          <a:p>
            <a:r>
              <a:rPr lang="tr-TR" dirty="0" smtClean="0"/>
              <a:t>4.2.2 Etkileşim Çizelgesi Geliştirme</a:t>
            </a:r>
            <a:endParaRPr lang="tr-TR" dirty="0"/>
          </a:p>
        </p:txBody>
      </p:sp>
      <p:sp>
        <p:nvSpPr>
          <p:cNvPr id="3" name="İçerik Yer Tutucusu 2"/>
          <p:cNvSpPr>
            <a:spLocks noGrp="1"/>
          </p:cNvSpPr>
          <p:nvPr>
            <p:ph sz="quarter" idx="1"/>
          </p:nvPr>
        </p:nvSpPr>
        <p:spPr>
          <a:xfrm>
            <a:off x="457200" y="736104"/>
            <a:ext cx="7467600" cy="3701008"/>
          </a:xfrm>
        </p:spPr>
        <p:txBody>
          <a:bodyPr/>
          <a:lstStyle/>
          <a:p>
            <a:r>
              <a:rPr lang="tr-TR" dirty="0"/>
              <a:t>Çözüme ulaşma yolunda ikinci adım, </a:t>
            </a:r>
            <a:endParaRPr lang="tr-TR" dirty="0" smtClean="0"/>
          </a:p>
          <a:p>
            <a:r>
              <a:rPr lang="tr-TR" dirty="0" smtClean="0"/>
              <a:t>çözüm </a:t>
            </a:r>
            <a:r>
              <a:rPr lang="tr-TR" dirty="0"/>
              <a:t>sürecini modüllere ayırmak ve süreçteki modüllerin birbiri ile etkileşimini görmek için modülleri birleştirmektir. </a:t>
            </a:r>
            <a:endParaRPr lang="tr-TR" dirty="0" smtClean="0"/>
          </a:p>
          <a:p>
            <a:r>
              <a:rPr lang="tr-TR" dirty="0" smtClean="0"/>
              <a:t>Yönetsel </a:t>
            </a:r>
            <a:r>
              <a:rPr lang="tr-TR" dirty="0"/>
              <a:t>etkileşim çizelgesi hazırlanırken yukarıdan aşağıya yaklaşım kullanılır. </a:t>
            </a:r>
            <a:endParaRPr lang="tr-TR" dirty="0" smtClean="0"/>
          </a:p>
          <a:p>
            <a:r>
              <a:rPr lang="tr-TR" dirty="0" smtClean="0"/>
              <a:t>Tüm </a:t>
            </a:r>
            <a:r>
              <a:rPr lang="tr-TR" dirty="0"/>
              <a:t>modülleri kontrol eden bir ana kontrol mekanizması dâhilinde süreç yukarıdan aşağıya doğru işler. </a:t>
            </a:r>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4221088"/>
            <a:ext cx="3962953" cy="2429214"/>
          </a:xfrm>
          <a:prstGeom prst="rect">
            <a:avLst/>
          </a:prstGeom>
        </p:spPr>
      </p:pic>
    </p:spTree>
    <p:extLst>
      <p:ext uri="{BB962C8B-B14F-4D97-AF65-F5344CB8AC3E}">
        <p14:creationId xmlns:p14="http://schemas.microsoft.com/office/powerpoint/2010/main" val="814823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4.2.2 Etkileşim Çizelgesi Geliştirme</a:t>
            </a:r>
          </a:p>
        </p:txBody>
      </p:sp>
      <p:sp>
        <p:nvSpPr>
          <p:cNvPr id="3" name="İçerik Yer Tutucusu 2"/>
          <p:cNvSpPr>
            <a:spLocks noGrp="1"/>
          </p:cNvSpPr>
          <p:nvPr>
            <p:ph sz="quarter" idx="1"/>
          </p:nvPr>
        </p:nvSpPr>
        <p:spPr>
          <a:xfrm>
            <a:off x="457200" y="1600200"/>
            <a:ext cx="7467600" cy="2620888"/>
          </a:xfrm>
        </p:spPr>
        <p:txBody>
          <a:bodyPr>
            <a:normAutofit lnSpcReduction="10000"/>
          </a:bodyPr>
          <a:lstStyle/>
          <a:p>
            <a:r>
              <a:rPr lang="tr-TR" dirty="0"/>
              <a:t>Çoğu programda kontrol modülünden sonra ilk değerler ataması, sonra okuma, hesaplama, ekrana yazdırma, çıktı alma vb. gibi işlemler gerçekleştirilir. </a:t>
            </a:r>
            <a:endParaRPr lang="tr-TR" dirty="0" smtClean="0"/>
          </a:p>
          <a:p>
            <a:r>
              <a:rPr lang="tr-TR" dirty="0" smtClean="0"/>
              <a:t>Kontrol </a:t>
            </a:r>
            <a:r>
              <a:rPr lang="tr-TR" dirty="0"/>
              <a:t>modülü bu süreci kontrol eder. </a:t>
            </a:r>
            <a:endParaRPr lang="tr-TR" dirty="0" smtClean="0"/>
          </a:p>
          <a:p>
            <a:r>
              <a:rPr lang="tr-TR" dirty="0" smtClean="0"/>
              <a:t>Örneğin </a:t>
            </a:r>
            <a:r>
              <a:rPr lang="tr-TR" dirty="0"/>
              <a:t>brüt maaş hesaplama problemi için etkileşim çizelgesi aşağıdaki gibi olabilir. </a:t>
            </a:r>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22789" y="4509120"/>
            <a:ext cx="4153480" cy="1343212"/>
          </a:xfrm>
          <a:prstGeom prst="rect">
            <a:avLst/>
          </a:prstGeom>
        </p:spPr>
      </p:pic>
    </p:spTree>
    <p:extLst>
      <p:ext uri="{BB962C8B-B14F-4D97-AF65-F5344CB8AC3E}">
        <p14:creationId xmlns:p14="http://schemas.microsoft.com/office/powerpoint/2010/main" val="1688885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71400"/>
            <a:ext cx="7467600" cy="1143000"/>
          </a:xfrm>
        </p:spPr>
        <p:txBody>
          <a:bodyPr/>
          <a:lstStyle/>
          <a:p>
            <a:r>
              <a:rPr lang="tr-TR" dirty="0" smtClean="0"/>
              <a:t>4.2.3 GSÇ Çizelgesi</a:t>
            </a:r>
            <a:endParaRPr lang="tr-TR" dirty="0"/>
          </a:p>
        </p:txBody>
      </p:sp>
      <p:sp>
        <p:nvSpPr>
          <p:cNvPr id="3" name="İçerik Yer Tutucusu 2"/>
          <p:cNvSpPr>
            <a:spLocks noGrp="1"/>
          </p:cNvSpPr>
          <p:nvPr>
            <p:ph sz="quarter" idx="1"/>
          </p:nvPr>
        </p:nvSpPr>
        <p:spPr>
          <a:xfrm>
            <a:off x="457200" y="1384176"/>
            <a:ext cx="7467600" cy="1612776"/>
          </a:xfrm>
        </p:spPr>
        <p:txBody>
          <a:bodyPr>
            <a:normAutofit lnSpcReduction="10000"/>
          </a:bodyPr>
          <a:lstStyle/>
          <a:p>
            <a:r>
              <a:rPr lang="tr-TR" dirty="0" smtClean="0"/>
              <a:t>GSÇ (</a:t>
            </a:r>
            <a:r>
              <a:rPr lang="tr-TR" dirty="0" err="1" smtClean="0"/>
              <a:t>Girdi,Süreç,Çıktı</a:t>
            </a:r>
            <a:r>
              <a:rPr lang="tr-TR" dirty="0" smtClean="0"/>
              <a:t>) çizelgesi problem analiz çizelgesindeki bilgiyi detaylandırır ve düzenler. </a:t>
            </a:r>
          </a:p>
          <a:p>
            <a:r>
              <a:rPr lang="tr-TR" dirty="0" smtClean="0"/>
              <a:t>GSÇ çizelgesi dört bölümden oluşur: girdi, süreç, modül referansı ve çıktı.</a:t>
            </a:r>
            <a:endParaRPr lang="tr-TR" dirty="0"/>
          </a:p>
        </p:txBody>
      </p:sp>
      <p:pic>
        <p:nvPicPr>
          <p:cNvPr id="4" name="Resim 3" descr="Ekran Kırpma"/>
          <p:cNvPicPr>
            <a:picLocks noChangeAspect="1"/>
          </p:cNvPicPr>
          <p:nvPr/>
        </p:nvPicPr>
        <p:blipFill rotWithShape="1">
          <a:blip r:embed="rId2">
            <a:extLst>
              <a:ext uri="{28A0092B-C50C-407E-A947-70E740481C1C}">
                <a14:useLocalDpi xmlns:a14="http://schemas.microsoft.com/office/drawing/2010/main" val="0"/>
              </a:ext>
            </a:extLst>
          </a:blip>
          <a:srcRect l="1389" r="2605"/>
          <a:stretch/>
        </p:blipFill>
        <p:spPr>
          <a:xfrm>
            <a:off x="157018" y="3420318"/>
            <a:ext cx="8395855" cy="1952898"/>
          </a:xfrm>
          <a:prstGeom prst="rect">
            <a:avLst/>
          </a:prstGeom>
        </p:spPr>
      </p:pic>
    </p:spTree>
    <p:extLst>
      <p:ext uri="{BB962C8B-B14F-4D97-AF65-F5344CB8AC3E}">
        <p14:creationId xmlns:p14="http://schemas.microsoft.com/office/powerpoint/2010/main" val="9458656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31</TotalTime>
  <Words>776</Words>
  <Application>Microsoft Office PowerPoint</Application>
  <PresentationFormat>Ekran Gösterisi (4:3)</PresentationFormat>
  <Paragraphs>73</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Century Schoolbook</vt:lpstr>
      <vt:lpstr>Wingdings</vt:lpstr>
      <vt:lpstr>Wingdings 2</vt:lpstr>
      <vt:lpstr>Cumba</vt:lpstr>
      <vt:lpstr>Problem Çözme Yaklaşımları  </vt:lpstr>
      <vt:lpstr>4.1 Bilgisayar ile nasıl iletişim kurulur?</vt:lpstr>
      <vt:lpstr>4.1 Bilgisayar ile nasıl iletişim kurulur</vt:lpstr>
      <vt:lpstr>4.2 Çözümün Düzenlenmesi</vt:lpstr>
      <vt:lpstr>4.2.1 Problemin Analiz Çizelgesi</vt:lpstr>
      <vt:lpstr>4.2.1 Problemin Analiz Çizelgesi</vt:lpstr>
      <vt:lpstr>4.2.2 Etkileşim Çizelgesi Geliştirme</vt:lpstr>
      <vt:lpstr>4.2.2 Etkileşim Çizelgesi Geliştirme</vt:lpstr>
      <vt:lpstr>4.2.3 GSÇ Çizelgesi</vt:lpstr>
      <vt:lpstr>4.2.3 GSÇ Çizelgesi</vt:lpstr>
      <vt:lpstr>4.2.4 ALGORİTMALAR</vt:lpstr>
      <vt:lpstr>4.2.5 Akış Şemaları</vt:lpstr>
      <vt:lpstr>4.3 Algoritma Yönergeleri ve Akış Şeması Sembolleri</vt:lpstr>
      <vt:lpstr>4.3 Algoritma Yönergeleri ve Akış Şeması Sembolleri</vt:lpstr>
      <vt:lpstr>4.4 Harıcı ve Dahili Dökümantasyon</vt:lpstr>
      <vt:lpstr>4.5 ÇÖZÜMÜN PROGRAMLANMASI / KODLANMASI</vt:lpstr>
      <vt:lpstr>UYGULAMA</vt:lpstr>
      <vt:lpstr>TEŞEKKÜRLER…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Çözme Yaklaşımları  </dc:title>
  <dc:creator>seyda özdemir</dc:creator>
  <cp:lastModifiedBy>md02</cp:lastModifiedBy>
  <cp:revision>14</cp:revision>
  <dcterms:created xsi:type="dcterms:W3CDTF">2017-10-22T09:38:32Z</dcterms:created>
  <dcterms:modified xsi:type="dcterms:W3CDTF">2024-03-21T07:55:52Z</dcterms:modified>
</cp:coreProperties>
</file>