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E411A967-DF1B-4C3C-B318-139074A107C8}" type="datetimeFigureOut">
              <a:rPr lang="tr-TR" smtClean="0"/>
              <a:t>12.05.2024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5CB5B-F951-405F-9D32-556E5D31CB69}"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72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11A967-DF1B-4C3C-B318-139074A107C8}" type="datetimeFigureOut">
              <a:rPr lang="tr-TR" smtClean="0"/>
              <a:t>12.05.2024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5CB5B-F951-405F-9D32-556E5D31CB69}" type="slidenum">
              <a:rPr lang="tr-TR" smtClean="0"/>
              <a:t>‹#›</a:t>
            </a:fld>
            <a:endParaRPr lang="tr-TR"/>
          </a:p>
        </p:txBody>
      </p:sp>
    </p:spTree>
    <p:extLst>
      <p:ext uri="{BB962C8B-B14F-4D97-AF65-F5344CB8AC3E}">
        <p14:creationId xmlns:p14="http://schemas.microsoft.com/office/powerpoint/2010/main" val="290580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11A967-DF1B-4C3C-B318-139074A107C8}" type="datetimeFigureOut">
              <a:rPr lang="tr-TR" smtClean="0"/>
              <a:t>12.05.2024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5CB5B-F951-405F-9D32-556E5D31CB69}"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99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11A967-DF1B-4C3C-B318-139074A107C8}" type="datetimeFigureOut">
              <a:rPr lang="tr-TR" smtClean="0"/>
              <a:t>12.05.2024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5CB5B-F951-405F-9D32-556E5D31CB69}" type="slidenum">
              <a:rPr lang="tr-TR" smtClean="0"/>
              <a:t>‹#›</a:t>
            </a:fld>
            <a:endParaRPr lang="tr-TR"/>
          </a:p>
        </p:txBody>
      </p:sp>
    </p:spTree>
    <p:extLst>
      <p:ext uri="{BB962C8B-B14F-4D97-AF65-F5344CB8AC3E}">
        <p14:creationId xmlns:p14="http://schemas.microsoft.com/office/powerpoint/2010/main" val="32854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411A967-DF1B-4C3C-B318-139074A107C8}" type="datetimeFigureOut">
              <a:rPr lang="tr-TR" smtClean="0"/>
              <a:t>12.05.2024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5CB5B-F951-405F-9D32-556E5D31CB69}"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62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411A967-DF1B-4C3C-B318-139074A107C8}" type="datetimeFigureOut">
              <a:rPr lang="tr-TR" smtClean="0"/>
              <a:t>12.05.2024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35CB5B-F951-405F-9D32-556E5D31CB69}" type="slidenum">
              <a:rPr lang="tr-TR" smtClean="0"/>
              <a:t>‹#›</a:t>
            </a:fld>
            <a:endParaRPr lang="tr-TR"/>
          </a:p>
        </p:txBody>
      </p:sp>
    </p:spTree>
    <p:extLst>
      <p:ext uri="{BB962C8B-B14F-4D97-AF65-F5344CB8AC3E}">
        <p14:creationId xmlns:p14="http://schemas.microsoft.com/office/powerpoint/2010/main" val="381303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11A967-DF1B-4C3C-B318-139074A107C8}" type="datetimeFigureOut">
              <a:rPr lang="tr-TR" smtClean="0"/>
              <a:t>12.05.2024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35CB5B-F951-405F-9D32-556E5D31CB69}" type="slidenum">
              <a:rPr lang="tr-TR" smtClean="0"/>
              <a:t>‹#›</a:t>
            </a:fld>
            <a:endParaRPr lang="tr-TR"/>
          </a:p>
        </p:txBody>
      </p:sp>
    </p:spTree>
    <p:extLst>
      <p:ext uri="{BB962C8B-B14F-4D97-AF65-F5344CB8AC3E}">
        <p14:creationId xmlns:p14="http://schemas.microsoft.com/office/powerpoint/2010/main" val="27293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411A967-DF1B-4C3C-B318-139074A107C8}" type="datetimeFigureOut">
              <a:rPr lang="tr-TR" smtClean="0"/>
              <a:t>12.05.2024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35CB5B-F951-405F-9D32-556E5D31CB69}" type="slidenum">
              <a:rPr lang="tr-TR" smtClean="0"/>
              <a:t>‹#›</a:t>
            </a:fld>
            <a:endParaRPr lang="tr-TR"/>
          </a:p>
        </p:txBody>
      </p:sp>
    </p:spTree>
    <p:extLst>
      <p:ext uri="{BB962C8B-B14F-4D97-AF65-F5344CB8AC3E}">
        <p14:creationId xmlns:p14="http://schemas.microsoft.com/office/powerpoint/2010/main" val="235207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1A967-DF1B-4C3C-B318-139074A107C8}" type="datetimeFigureOut">
              <a:rPr lang="tr-TR" smtClean="0"/>
              <a:t>12.05.2024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35CB5B-F951-405F-9D32-556E5D31CB69}" type="slidenum">
              <a:rPr lang="tr-TR" smtClean="0"/>
              <a:t>‹#›</a:t>
            </a:fld>
            <a:endParaRPr lang="tr-TR"/>
          </a:p>
        </p:txBody>
      </p:sp>
    </p:spTree>
    <p:extLst>
      <p:ext uri="{BB962C8B-B14F-4D97-AF65-F5344CB8AC3E}">
        <p14:creationId xmlns:p14="http://schemas.microsoft.com/office/powerpoint/2010/main" val="14631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411A967-DF1B-4C3C-B318-139074A107C8}" type="datetimeFigureOut">
              <a:rPr lang="tr-TR" smtClean="0"/>
              <a:t>12.05.2024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35CB5B-F951-405F-9D32-556E5D31CB69}" type="slidenum">
              <a:rPr lang="tr-TR" smtClean="0"/>
              <a:t>‹#›</a:t>
            </a:fld>
            <a:endParaRPr lang="tr-TR"/>
          </a:p>
        </p:txBody>
      </p:sp>
    </p:spTree>
    <p:extLst>
      <p:ext uri="{BB962C8B-B14F-4D97-AF65-F5344CB8AC3E}">
        <p14:creationId xmlns:p14="http://schemas.microsoft.com/office/powerpoint/2010/main" val="78756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E411A967-DF1B-4C3C-B318-139074A107C8}" type="datetimeFigureOut">
              <a:rPr lang="tr-TR" smtClean="0"/>
              <a:t>12.05.2024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35CB5B-F951-405F-9D32-556E5D31CB69}"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78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411A967-DF1B-4C3C-B318-139074A107C8}" type="datetimeFigureOut">
              <a:rPr lang="tr-TR" smtClean="0"/>
              <a:t>12.05.2024</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035CB5B-F951-405F-9D32-556E5D31CB69}"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74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7AB4B4C-90B5-444C-8672-9F0620454F10}"/>
              </a:ext>
            </a:extLst>
          </p:cNvPr>
          <p:cNvSpPr>
            <a:spLocks noGrp="1"/>
          </p:cNvSpPr>
          <p:nvPr>
            <p:ph type="ctrTitle"/>
          </p:nvPr>
        </p:nvSpPr>
        <p:spPr/>
        <p:txBody>
          <a:bodyPr/>
          <a:lstStyle/>
          <a:p>
            <a:r>
              <a:rPr lang="tr-TR" dirty="0"/>
              <a:t>7.Karar mantık yapısı ile problem çözme</a:t>
            </a:r>
          </a:p>
        </p:txBody>
      </p:sp>
    </p:spTree>
    <p:extLst>
      <p:ext uri="{BB962C8B-B14F-4D97-AF65-F5344CB8AC3E}">
        <p14:creationId xmlns:p14="http://schemas.microsoft.com/office/powerpoint/2010/main" val="34821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CBBBA3F-C742-4303-A9EA-167FD47E8B8B}"/>
              </a:ext>
            </a:extLst>
          </p:cNvPr>
          <p:cNvSpPr>
            <a:spLocks noGrp="1"/>
          </p:cNvSpPr>
          <p:nvPr>
            <p:ph type="title"/>
          </p:nvPr>
        </p:nvSpPr>
        <p:spPr>
          <a:xfrm>
            <a:off x="1024128" y="17039"/>
            <a:ext cx="9720072" cy="728679"/>
          </a:xfrm>
        </p:spPr>
        <p:txBody>
          <a:bodyPr/>
          <a:lstStyle/>
          <a:p>
            <a:r>
              <a:rPr lang="tr-TR" dirty="0"/>
              <a:t>7.2 düz mantık yapısı</a:t>
            </a:r>
          </a:p>
        </p:txBody>
      </p:sp>
      <p:pic>
        <p:nvPicPr>
          <p:cNvPr id="5" name="Resim 4" descr="Ekran Kırpma">
            <a:extLst>
              <a:ext uri="{FF2B5EF4-FFF2-40B4-BE49-F238E27FC236}">
                <a16:creationId xmlns:a16="http://schemas.microsoft.com/office/drawing/2014/main" xmlns="" id="{CE8CA81C-C7BF-498D-87CA-4F9F073DC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948" y="745718"/>
            <a:ext cx="6454431" cy="5877883"/>
          </a:xfrm>
          <a:prstGeom prst="rect">
            <a:avLst/>
          </a:prstGeom>
        </p:spPr>
      </p:pic>
      <p:sp>
        <p:nvSpPr>
          <p:cNvPr id="6" name="Metin kutusu 5">
            <a:extLst>
              <a:ext uri="{FF2B5EF4-FFF2-40B4-BE49-F238E27FC236}">
                <a16:creationId xmlns:a16="http://schemas.microsoft.com/office/drawing/2014/main" xmlns="" id="{1EACB553-8CBD-4FD7-9A7E-3361926AF5DA}"/>
              </a:ext>
            </a:extLst>
          </p:cNvPr>
          <p:cNvSpPr txBox="1"/>
          <p:nvPr/>
        </p:nvSpPr>
        <p:spPr>
          <a:xfrm>
            <a:off x="9365942" y="1154097"/>
            <a:ext cx="2530136" cy="4801314"/>
          </a:xfrm>
          <a:prstGeom prst="rect">
            <a:avLst/>
          </a:prstGeom>
          <a:noFill/>
        </p:spPr>
        <p:txBody>
          <a:bodyPr wrap="square" rtlCol="0">
            <a:spAutoFit/>
          </a:bodyPr>
          <a:lstStyle/>
          <a:p>
            <a:r>
              <a:rPr lang="tr-TR" dirty="0">
                <a:solidFill>
                  <a:srgbClr val="FF0000"/>
                </a:solidFill>
              </a:rPr>
              <a:t>NOT: </a:t>
            </a:r>
            <a:r>
              <a:rPr lang="tr-TR" dirty="0"/>
              <a:t>Algoritma ve akış şeması içerisinde “else” kullanılmadığına dikkat ediniz. Kontrol edilen koşul yanlış ise doğrudan bir sonraki koşul kontrol edilmektedir ki bu yüzden “değilse” durumuna gerek yoktur. Kontrol edilen durum doğru olsa ve işlem yapılsa bile bütün koşullar yine de sıra ile kontrol edilmektedir. Program çoğu durumda gereksiz kontroller yapmaktadır. </a:t>
            </a:r>
          </a:p>
        </p:txBody>
      </p:sp>
    </p:spTree>
    <p:extLst>
      <p:ext uri="{BB962C8B-B14F-4D97-AF65-F5344CB8AC3E}">
        <p14:creationId xmlns:p14="http://schemas.microsoft.com/office/powerpoint/2010/main" val="131774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D054D81-32E4-4ED2-8B4D-C561F95578BB}"/>
              </a:ext>
            </a:extLst>
          </p:cNvPr>
          <p:cNvSpPr>
            <a:spLocks noGrp="1"/>
          </p:cNvSpPr>
          <p:nvPr>
            <p:ph type="title"/>
          </p:nvPr>
        </p:nvSpPr>
        <p:spPr>
          <a:xfrm>
            <a:off x="1024128" y="-709"/>
            <a:ext cx="9720072" cy="755312"/>
          </a:xfrm>
        </p:spPr>
        <p:txBody>
          <a:bodyPr/>
          <a:lstStyle/>
          <a:p>
            <a:r>
              <a:rPr lang="tr-TR" dirty="0"/>
              <a:t>7.3 pozitif mantık kullanımı</a:t>
            </a:r>
          </a:p>
        </p:txBody>
      </p:sp>
      <p:sp>
        <p:nvSpPr>
          <p:cNvPr id="3" name="İçerik Yer Tutucusu 2">
            <a:extLst>
              <a:ext uri="{FF2B5EF4-FFF2-40B4-BE49-F238E27FC236}">
                <a16:creationId xmlns:a16="http://schemas.microsoft.com/office/drawing/2014/main" xmlns="" id="{C2478B8B-A468-40C5-952F-1439BD09777C}"/>
              </a:ext>
            </a:extLst>
          </p:cNvPr>
          <p:cNvSpPr>
            <a:spLocks noGrp="1"/>
          </p:cNvSpPr>
          <p:nvPr>
            <p:ph idx="1"/>
          </p:nvPr>
        </p:nvSpPr>
        <p:spPr>
          <a:xfrm>
            <a:off x="1024128" y="754603"/>
            <a:ext cx="9720073" cy="5554757"/>
          </a:xfrm>
        </p:spPr>
        <p:txBody>
          <a:bodyPr/>
          <a:lstStyle/>
          <a:p>
            <a:pPr>
              <a:buFont typeface="Arial" panose="020B0604020202020204" pitchFamily="34" charset="0"/>
              <a:buChar char="•"/>
            </a:pPr>
            <a:r>
              <a:rPr lang="tr-TR" sz="2400" dirty="0"/>
              <a:t>Pozitif mantık ile bütün yönergeler işlenmez. Eğer koşul doğru ise bu kararların yönergeleri yerine program akışı modül içinde devam eder. </a:t>
            </a:r>
          </a:p>
          <a:p>
            <a:pPr>
              <a:buFont typeface="Arial" panose="020B0604020202020204" pitchFamily="34" charset="0"/>
              <a:buChar char="•"/>
            </a:pPr>
            <a:r>
              <a:rPr lang="tr-TR" sz="2400" dirty="0"/>
              <a:t>Koşul doğru olduğu sürece akış bu şekildedir ancak koşulun yanlış olma durumunda diğer koşula geçilir ve doğru olana kadar devam edilir. </a:t>
            </a:r>
          </a:p>
          <a:p>
            <a:pPr>
              <a:buFont typeface="Arial" panose="020B0604020202020204" pitchFamily="34" charset="0"/>
              <a:buChar char="•"/>
            </a:pPr>
            <a:r>
              <a:rPr lang="tr-TR" sz="2400" dirty="0"/>
              <a:t>Düşünme biçimimize en çok benzeyen yapı olması nedeni ile pozitif mantık kullanımı en kolay yapıdır. Pozitif mantık her zaman iç içe </a:t>
            </a:r>
            <a:r>
              <a:rPr lang="tr-TR" sz="2400" dirty="0" err="1"/>
              <a:t>If</a:t>
            </a:r>
            <a:r>
              <a:rPr lang="tr-TR" sz="2400" dirty="0"/>
              <a:t>/</a:t>
            </a:r>
            <a:r>
              <a:rPr lang="tr-TR" sz="2400" dirty="0" err="1"/>
              <a:t>Then</a:t>
            </a:r>
            <a:r>
              <a:rPr lang="tr-TR" sz="2400" dirty="0"/>
              <a:t>/Else yapısını kullanır. </a:t>
            </a:r>
          </a:p>
          <a:p>
            <a:pPr>
              <a:buFont typeface="Arial" panose="020B0604020202020204" pitchFamily="34" charset="0"/>
              <a:buChar char="•"/>
            </a:pPr>
            <a:r>
              <a:rPr lang="tr-TR" sz="2400" dirty="0"/>
              <a:t>Bu yapı; kullanıldığında genellikle bilgisayardan, koşulun doğru olması durumunda işlem yapması, yanlış olması durumunda farklı bir karar vermesi beklenir. </a:t>
            </a:r>
          </a:p>
          <a:p>
            <a:pPr>
              <a:buFont typeface="Arial" panose="020B0604020202020204" pitchFamily="34" charset="0"/>
              <a:buChar char="•"/>
            </a:pPr>
            <a:r>
              <a:rPr lang="tr-TR" sz="2400" dirty="0"/>
              <a:t>Böylece daha az adımda karar verilebilir. </a:t>
            </a:r>
          </a:p>
          <a:p>
            <a:pPr>
              <a:buFont typeface="Arial" panose="020B0604020202020204" pitchFamily="34" charset="0"/>
              <a:buChar char="•"/>
            </a:pPr>
            <a:r>
              <a:rPr lang="tr-TR" sz="2400" dirty="0"/>
              <a:t>Bir önceki problemin bu yaklaşım ile çözüm algoritmasını ve akış şemasını inceleyelim.</a:t>
            </a:r>
          </a:p>
          <a:p>
            <a:pPr>
              <a:buFont typeface="Arial" panose="020B0604020202020204" pitchFamily="34" charset="0"/>
              <a:buChar char="•"/>
            </a:pPr>
            <a:endParaRPr lang="tr-TR" dirty="0"/>
          </a:p>
        </p:txBody>
      </p:sp>
    </p:spTree>
    <p:extLst>
      <p:ext uri="{BB962C8B-B14F-4D97-AF65-F5344CB8AC3E}">
        <p14:creationId xmlns:p14="http://schemas.microsoft.com/office/powerpoint/2010/main" val="428221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E16B738-267B-4CEC-9672-BDC933B22175}"/>
              </a:ext>
            </a:extLst>
          </p:cNvPr>
          <p:cNvSpPr>
            <a:spLocks noGrp="1"/>
          </p:cNvSpPr>
          <p:nvPr>
            <p:ph type="title"/>
          </p:nvPr>
        </p:nvSpPr>
        <p:spPr>
          <a:xfrm>
            <a:off x="1024128" y="8163"/>
            <a:ext cx="9720072" cy="710924"/>
          </a:xfrm>
        </p:spPr>
        <p:txBody>
          <a:bodyPr/>
          <a:lstStyle/>
          <a:p>
            <a:r>
              <a:rPr lang="tr-TR" dirty="0"/>
              <a:t>7.3 pozitif mantık kullanımı</a:t>
            </a:r>
          </a:p>
        </p:txBody>
      </p:sp>
      <p:pic>
        <p:nvPicPr>
          <p:cNvPr id="5" name="Resim 4" descr="Ekran Kırpma">
            <a:extLst>
              <a:ext uri="{FF2B5EF4-FFF2-40B4-BE49-F238E27FC236}">
                <a16:creationId xmlns:a16="http://schemas.microsoft.com/office/drawing/2014/main" xmlns="" id="{CF79F88B-4E03-4D43-A464-0964F899A7D0}"/>
              </a:ext>
            </a:extLst>
          </p:cNvPr>
          <p:cNvPicPr>
            <a:picLocks noChangeAspect="1"/>
          </p:cNvPicPr>
          <p:nvPr/>
        </p:nvPicPr>
        <p:blipFill rotWithShape="1">
          <a:blip r:embed="rId2">
            <a:extLst>
              <a:ext uri="{28A0092B-C50C-407E-A947-70E740481C1C}">
                <a14:useLocalDpi xmlns:a14="http://schemas.microsoft.com/office/drawing/2010/main" val="0"/>
              </a:ext>
            </a:extLst>
          </a:blip>
          <a:srcRect l="5414"/>
          <a:stretch/>
        </p:blipFill>
        <p:spPr>
          <a:xfrm>
            <a:off x="1033006" y="719087"/>
            <a:ext cx="5625164" cy="6019064"/>
          </a:xfrm>
          <a:prstGeom prst="rect">
            <a:avLst/>
          </a:prstGeom>
        </p:spPr>
      </p:pic>
      <p:sp>
        <p:nvSpPr>
          <p:cNvPr id="8" name="Metin kutusu 7">
            <a:extLst>
              <a:ext uri="{FF2B5EF4-FFF2-40B4-BE49-F238E27FC236}">
                <a16:creationId xmlns:a16="http://schemas.microsoft.com/office/drawing/2014/main" xmlns="" id="{B49BEE2F-2794-45A1-AD94-5001B7E630BE}"/>
              </a:ext>
            </a:extLst>
          </p:cNvPr>
          <p:cNvSpPr txBox="1"/>
          <p:nvPr/>
        </p:nvSpPr>
        <p:spPr>
          <a:xfrm>
            <a:off x="7794594" y="630314"/>
            <a:ext cx="4208016" cy="5909310"/>
          </a:xfrm>
          <a:prstGeom prst="rect">
            <a:avLst/>
          </a:prstGeom>
          <a:noFill/>
        </p:spPr>
        <p:txBody>
          <a:bodyPr wrap="square" rtlCol="0">
            <a:spAutoFit/>
          </a:bodyPr>
          <a:lstStyle/>
          <a:p>
            <a:r>
              <a:rPr lang="tr-TR" dirty="0"/>
              <a:t>NOT: Burada düz mantık ile yaptığımız sorunun pozitif mantık kullanılarak nasıl çözüm tasarlandığını görüyoruz.</a:t>
            </a:r>
          </a:p>
          <a:p>
            <a:endParaRPr lang="tr-TR" dirty="0"/>
          </a:p>
          <a:p>
            <a:r>
              <a:rPr lang="tr-TR" dirty="0"/>
              <a:t>Dikkat etmemiz gereken nokta ilk başta tek bir şart var yaşın 18 den küçük olup olmaması. Doğru ise ücret 15 oluyor. Program kodun diğer kısımları ile ilgilenmiyor. </a:t>
            </a:r>
          </a:p>
          <a:p>
            <a:endParaRPr lang="tr-TR" dirty="0"/>
          </a:p>
          <a:p>
            <a:r>
              <a:rPr lang="tr-TR" dirty="0"/>
              <a:t>Program çözüme giden yola odaklanıyor. Yanlış olduğu durumda tekrar bir şart koşuyor. Yaş 65 den küçük mü bu soruyu soruyor. Eğer doğru ise ücret 20, değilse (zaten değilse yaşın 65 den büyük olduğu durumlar kalıyor geriye) tekrar yaş 65 den büyük mü diye sormasına gerek kalmıyor. </a:t>
            </a:r>
          </a:p>
          <a:p>
            <a:endParaRPr lang="tr-TR" dirty="0"/>
          </a:p>
          <a:p>
            <a:r>
              <a:rPr lang="tr-TR" dirty="0"/>
              <a:t>Bu mantık yapısını zaten daha önce kullanmıştık şimdi nasıl uygulandığını öğrendik.</a:t>
            </a:r>
          </a:p>
        </p:txBody>
      </p:sp>
      <p:cxnSp>
        <p:nvCxnSpPr>
          <p:cNvPr id="10" name="Düz Ok Bağlayıcısı 9">
            <a:extLst>
              <a:ext uri="{FF2B5EF4-FFF2-40B4-BE49-F238E27FC236}">
                <a16:creationId xmlns:a16="http://schemas.microsoft.com/office/drawing/2014/main" xmlns="" id="{7914A432-EA47-42F9-8E89-0D6415791E14}"/>
              </a:ext>
            </a:extLst>
          </p:cNvPr>
          <p:cNvCxnSpPr>
            <a:cxnSpLocks/>
          </p:cNvCxnSpPr>
          <p:nvPr/>
        </p:nvCxnSpPr>
        <p:spPr>
          <a:xfrm flipH="1" flipV="1">
            <a:off x="5282214" y="2290439"/>
            <a:ext cx="4918229" cy="195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xmlns="" id="{55DA69AF-CE6C-410C-B20A-39896FE022D0}"/>
              </a:ext>
            </a:extLst>
          </p:cNvPr>
          <p:cNvCxnSpPr>
            <a:cxnSpLocks/>
          </p:cNvCxnSpPr>
          <p:nvPr/>
        </p:nvCxnSpPr>
        <p:spPr>
          <a:xfrm flipH="1" flipV="1">
            <a:off x="5042518" y="3684233"/>
            <a:ext cx="3977195" cy="461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xmlns="" id="{AFBA8C77-7900-43F3-AA73-25E1326F1F48}"/>
              </a:ext>
            </a:extLst>
          </p:cNvPr>
          <p:cNvCxnSpPr/>
          <p:nvPr/>
        </p:nvCxnSpPr>
        <p:spPr>
          <a:xfrm flipH="1">
            <a:off x="5193437" y="4767309"/>
            <a:ext cx="4554245" cy="710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xmlns="" id="{9C960662-3C74-4EA9-8F83-C61D8F61F86C}"/>
              </a:ext>
            </a:extLst>
          </p:cNvPr>
          <p:cNvCxnSpPr/>
          <p:nvPr/>
        </p:nvCxnSpPr>
        <p:spPr>
          <a:xfrm flipH="1" flipV="1">
            <a:off x="3950563" y="1171852"/>
            <a:ext cx="5548544" cy="98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84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1CBB279-6C2B-4757-A254-BBAAE5E09E28}"/>
              </a:ext>
            </a:extLst>
          </p:cNvPr>
          <p:cNvSpPr>
            <a:spLocks noGrp="1"/>
          </p:cNvSpPr>
          <p:nvPr>
            <p:ph type="title"/>
          </p:nvPr>
        </p:nvSpPr>
        <p:spPr>
          <a:xfrm>
            <a:off x="1024128" y="17043"/>
            <a:ext cx="9720072" cy="826334"/>
          </a:xfrm>
        </p:spPr>
        <p:txBody>
          <a:bodyPr/>
          <a:lstStyle/>
          <a:p>
            <a:r>
              <a:rPr lang="tr-TR" dirty="0"/>
              <a:t>7.3 doğru mantık kullanımı</a:t>
            </a:r>
          </a:p>
        </p:txBody>
      </p:sp>
      <p:pic>
        <p:nvPicPr>
          <p:cNvPr id="5" name="Resim 4" descr="Ekran Kırpma">
            <a:extLst>
              <a:ext uri="{FF2B5EF4-FFF2-40B4-BE49-F238E27FC236}">
                <a16:creationId xmlns:a16="http://schemas.microsoft.com/office/drawing/2014/main" xmlns="" id="{350BF6C8-FFC5-4A71-B8F6-EAC72DB5C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54" y="843377"/>
            <a:ext cx="9054776" cy="5131295"/>
          </a:xfrm>
          <a:prstGeom prst="rect">
            <a:avLst/>
          </a:prstGeom>
        </p:spPr>
      </p:pic>
      <p:sp>
        <p:nvSpPr>
          <p:cNvPr id="6" name="Metin kutusu 5">
            <a:extLst>
              <a:ext uri="{FF2B5EF4-FFF2-40B4-BE49-F238E27FC236}">
                <a16:creationId xmlns:a16="http://schemas.microsoft.com/office/drawing/2014/main" xmlns="" id="{15FCD07E-041B-4228-960C-A52BC1D2D811}"/>
              </a:ext>
            </a:extLst>
          </p:cNvPr>
          <p:cNvSpPr txBox="1"/>
          <p:nvPr/>
        </p:nvSpPr>
        <p:spPr>
          <a:xfrm>
            <a:off x="10076155" y="1091953"/>
            <a:ext cx="1731146" cy="2031325"/>
          </a:xfrm>
          <a:prstGeom prst="rect">
            <a:avLst/>
          </a:prstGeom>
          <a:noFill/>
        </p:spPr>
        <p:txBody>
          <a:bodyPr wrap="square" rtlCol="0">
            <a:spAutoFit/>
          </a:bodyPr>
          <a:lstStyle/>
          <a:p>
            <a:r>
              <a:rPr lang="tr-TR" dirty="0"/>
              <a:t>Akış şeması ise yanda göründüğü gibi oluyor. Bu şekilde anlaması daha kolay sanırım.</a:t>
            </a:r>
          </a:p>
        </p:txBody>
      </p:sp>
    </p:spTree>
    <p:extLst>
      <p:ext uri="{BB962C8B-B14F-4D97-AF65-F5344CB8AC3E}">
        <p14:creationId xmlns:p14="http://schemas.microsoft.com/office/powerpoint/2010/main" val="7990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6823CA9-16CC-43CF-8CE2-6FA988041730}"/>
              </a:ext>
            </a:extLst>
          </p:cNvPr>
          <p:cNvSpPr>
            <a:spLocks noGrp="1"/>
          </p:cNvSpPr>
          <p:nvPr>
            <p:ph type="title"/>
          </p:nvPr>
        </p:nvSpPr>
        <p:spPr/>
        <p:txBody>
          <a:bodyPr/>
          <a:lstStyle/>
          <a:p>
            <a:r>
              <a:rPr lang="tr-TR" dirty="0"/>
              <a:t>7.4 negatif mantık kullanımı</a:t>
            </a:r>
          </a:p>
        </p:txBody>
      </p:sp>
      <p:sp>
        <p:nvSpPr>
          <p:cNvPr id="3" name="İçerik Yer Tutucusu 2">
            <a:extLst>
              <a:ext uri="{FF2B5EF4-FFF2-40B4-BE49-F238E27FC236}">
                <a16:creationId xmlns:a16="http://schemas.microsoft.com/office/drawing/2014/main" xmlns="" id="{B9923FE4-5395-4811-8BE7-E2DF8C9BA422}"/>
              </a:ext>
            </a:extLst>
          </p:cNvPr>
          <p:cNvSpPr>
            <a:spLocks noGrp="1"/>
          </p:cNvSpPr>
          <p:nvPr>
            <p:ph idx="1"/>
          </p:nvPr>
        </p:nvSpPr>
        <p:spPr>
          <a:xfrm>
            <a:off x="1024128" y="1793289"/>
            <a:ext cx="9720073" cy="4516071"/>
          </a:xfrm>
        </p:spPr>
        <p:txBody>
          <a:bodyPr>
            <a:normAutofit lnSpcReduction="10000"/>
          </a:bodyPr>
          <a:lstStyle/>
          <a:p>
            <a:pPr>
              <a:buFont typeface="Arial" panose="020B0604020202020204" pitchFamily="34" charset="0"/>
              <a:buChar char="•"/>
            </a:pPr>
            <a:r>
              <a:rPr lang="tr-TR" sz="2800" dirty="0"/>
              <a:t>Negatif mantık da pozitif mantığa benzemekle beraber burada program akışı karar yanlış olduğu sürece devam eder. </a:t>
            </a:r>
          </a:p>
          <a:p>
            <a:pPr>
              <a:buFont typeface="Arial" panose="020B0604020202020204" pitchFamily="34" charset="0"/>
              <a:buChar char="•"/>
            </a:pPr>
            <a:r>
              <a:rPr lang="tr-TR" sz="2800" dirty="0"/>
              <a:t>Bazı karar durumları bu türlerin bir ya da birkaçını kullanmayı gerektirebilir.</a:t>
            </a:r>
          </a:p>
          <a:p>
            <a:pPr>
              <a:buFont typeface="Arial" panose="020B0604020202020204" pitchFamily="34" charset="0"/>
              <a:buChar char="•"/>
            </a:pPr>
            <a:r>
              <a:rPr lang="tr-TR" sz="2800" dirty="0"/>
              <a:t>Genellikle tersten düşünmediğimiz için negatif mantık yapısı, kurgusu, programcılara en zor gelen yapıdır. </a:t>
            </a:r>
          </a:p>
          <a:p>
            <a:pPr>
              <a:buFont typeface="Arial" panose="020B0604020202020204" pitchFamily="34" charset="0"/>
              <a:buChar char="•"/>
            </a:pPr>
            <a:r>
              <a:rPr lang="tr-TR" sz="2800" dirty="0"/>
              <a:t>Negatif mantık kullanıldığında bilgisayardan, koşulun doğru olması durumunda farklı yönergeleri takip etmesi beklenir. </a:t>
            </a:r>
          </a:p>
          <a:p>
            <a:pPr>
              <a:buFont typeface="Arial" panose="020B0604020202020204" pitchFamily="34" charset="0"/>
              <a:buChar char="•"/>
            </a:pPr>
            <a:r>
              <a:rPr lang="tr-TR" sz="2800" dirty="0"/>
              <a:t>Negatif mantık kullanmak, kontrol edilecek koşul sayısını azalttığından programı daha anlaşılır kılarak geliştirir.</a:t>
            </a:r>
          </a:p>
          <a:p>
            <a:pPr>
              <a:buFont typeface="Arial" panose="020B0604020202020204" pitchFamily="34" charset="0"/>
              <a:buChar char="•"/>
            </a:pPr>
            <a:endParaRPr lang="tr-TR" sz="2800" dirty="0"/>
          </a:p>
        </p:txBody>
      </p:sp>
    </p:spTree>
    <p:extLst>
      <p:ext uri="{BB962C8B-B14F-4D97-AF65-F5344CB8AC3E}">
        <p14:creationId xmlns:p14="http://schemas.microsoft.com/office/powerpoint/2010/main" val="133021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CA2079E-E175-4EA0-93BE-1AD1C49CE5A1}"/>
              </a:ext>
            </a:extLst>
          </p:cNvPr>
          <p:cNvSpPr>
            <a:spLocks noGrp="1"/>
          </p:cNvSpPr>
          <p:nvPr>
            <p:ph type="title"/>
          </p:nvPr>
        </p:nvSpPr>
        <p:spPr>
          <a:xfrm>
            <a:off x="1024128" y="-709"/>
            <a:ext cx="9720072" cy="764190"/>
          </a:xfrm>
        </p:spPr>
        <p:txBody>
          <a:bodyPr/>
          <a:lstStyle/>
          <a:p>
            <a:r>
              <a:rPr lang="tr-TR" dirty="0"/>
              <a:t>7.4 negatif mantık kullanımı</a:t>
            </a:r>
          </a:p>
        </p:txBody>
      </p:sp>
      <p:pic>
        <p:nvPicPr>
          <p:cNvPr id="7" name="Resim 6" descr="Ekran Kırpma">
            <a:extLst>
              <a:ext uri="{FF2B5EF4-FFF2-40B4-BE49-F238E27FC236}">
                <a16:creationId xmlns:a16="http://schemas.microsoft.com/office/drawing/2014/main" xmlns="" id="{0C16E937-A53F-4BA3-8DD3-DDD0B403F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7" y="763481"/>
            <a:ext cx="7522719" cy="5965793"/>
          </a:xfrm>
          <a:prstGeom prst="rect">
            <a:avLst/>
          </a:prstGeom>
        </p:spPr>
      </p:pic>
      <p:sp>
        <p:nvSpPr>
          <p:cNvPr id="8" name="Metin kutusu 7">
            <a:extLst>
              <a:ext uri="{FF2B5EF4-FFF2-40B4-BE49-F238E27FC236}">
                <a16:creationId xmlns:a16="http://schemas.microsoft.com/office/drawing/2014/main" xmlns="" id="{CFEEB318-30FF-4840-8E47-08A797BA3CB8}"/>
              </a:ext>
            </a:extLst>
          </p:cNvPr>
          <p:cNvSpPr txBox="1"/>
          <p:nvPr/>
        </p:nvSpPr>
        <p:spPr>
          <a:xfrm>
            <a:off x="8939814" y="994299"/>
            <a:ext cx="3178205" cy="5632311"/>
          </a:xfrm>
          <a:prstGeom prst="rect">
            <a:avLst/>
          </a:prstGeom>
          <a:noFill/>
        </p:spPr>
        <p:txBody>
          <a:bodyPr wrap="square" rtlCol="0">
            <a:spAutoFit/>
          </a:bodyPr>
          <a:lstStyle/>
          <a:p>
            <a:r>
              <a:rPr lang="tr-TR" sz="2000" dirty="0"/>
              <a:t>Bu mantık yapısı diğerinin tam tersi diyebiliriz. </a:t>
            </a:r>
          </a:p>
          <a:p>
            <a:r>
              <a:rPr lang="tr-TR" sz="2000" dirty="0"/>
              <a:t>Açıklamaya çalışırsak. </a:t>
            </a:r>
          </a:p>
          <a:p>
            <a:endParaRPr lang="tr-TR" sz="2000" dirty="0"/>
          </a:p>
          <a:p>
            <a:r>
              <a:rPr lang="tr-TR" sz="2000" dirty="0"/>
              <a:t>Önce yaş 18 den büyük mü bunu sorguluyoruz. Diğerinin tersi olarak doğru ise yeni bir koşul ve burada 65 den küçük mü bunu soruyoruz.</a:t>
            </a:r>
          </a:p>
          <a:p>
            <a:r>
              <a:rPr lang="tr-TR" sz="2000" dirty="0"/>
              <a:t>Eğer küçükse ücret 20 değilse 10 oluyor.</a:t>
            </a:r>
          </a:p>
          <a:p>
            <a:endParaRPr lang="tr-TR" sz="2000" dirty="0"/>
          </a:p>
          <a:p>
            <a:r>
              <a:rPr lang="tr-TR" sz="2000" dirty="0"/>
              <a:t>Eğer ilk başta yaş 18 den küçükse direkt </a:t>
            </a:r>
            <a:r>
              <a:rPr lang="tr-TR" sz="2000" dirty="0" err="1"/>
              <a:t>false</a:t>
            </a:r>
            <a:r>
              <a:rPr lang="tr-TR" sz="2000" dirty="0"/>
              <a:t> oluyor ve ücret 15 olarak hesaplanıyor. </a:t>
            </a:r>
          </a:p>
          <a:p>
            <a:r>
              <a:rPr lang="tr-TR" sz="2000" dirty="0"/>
              <a:t>Burada hangi mantık yapısı ile çözümü üreteceğiniz size kalmış.</a:t>
            </a:r>
          </a:p>
        </p:txBody>
      </p:sp>
    </p:spTree>
    <p:extLst>
      <p:ext uri="{BB962C8B-B14F-4D97-AF65-F5344CB8AC3E}">
        <p14:creationId xmlns:p14="http://schemas.microsoft.com/office/powerpoint/2010/main" val="3659236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3230BD3-E945-45B1-AC45-B8BC5AD849D3}"/>
              </a:ext>
            </a:extLst>
          </p:cNvPr>
          <p:cNvSpPr>
            <a:spLocks noGrp="1"/>
          </p:cNvSpPr>
          <p:nvPr>
            <p:ph type="title"/>
          </p:nvPr>
        </p:nvSpPr>
        <p:spPr>
          <a:xfrm>
            <a:off x="1024128" y="8171"/>
            <a:ext cx="9720072" cy="764190"/>
          </a:xfrm>
        </p:spPr>
        <p:txBody>
          <a:bodyPr/>
          <a:lstStyle/>
          <a:p>
            <a:r>
              <a:rPr lang="tr-TR" dirty="0"/>
              <a:t>7.4 negatif mantık kullanımı</a:t>
            </a:r>
          </a:p>
        </p:txBody>
      </p:sp>
      <p:pic>
        <p:nvPicPr>
          <p:cNvPr id="5" name="Resim 4" descr="Ekran Kırpma">
            <a:extLst>
              <a:ext uri="{FF2B5EF4-FFF2-40B4-BE49-F238E27FC236}">
                <a16:creationId xmlns:a16="http://schemas.microsoft.com/office/drawing/2014/main" xmlns="" id="{1C6FD524-E060-4201-B9CF-8C8B922FD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27" y="1118586"/>
            <a:ext cx="9892146" cy="5486400"/>
          </a:xfrm>
          <a:prstGeom prst="rect">
            <a:avLst/>
          </a:prstGeom>
        </p:spPr>
      </p:pic>
    </p:spTree>
    <p:extLst>
      <p:ext uri="{BB962C8B-B14F-4D97-AF65-F5344CB8AC3E}">
        <p14:creationId xmlns:p14="http://schemas.microsoft.com/office/powerpoint/2010/main" val="176539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7636D86-235D-4A56-8966-362CF0010E90}"/>
              </a:ext>
            </a:extLst>
          </p:cNvPr>
          <p:cNvSpPr>
            <a:spLocks noGrp="1"/>
          </p:cNvSpPr>
          <p:nvPr>
            <p:ph type="title"/>
          </p:nvPr>
        </p:nvSpPr>
        <p:spPr>
          <a:xfrm>
            <a:off x="1024128" y="8161"/>
            <a:ext cx="9720072" cy="826334"/>
          </a:xfrm>
        </p:spPr>
        <p:txBody>
          <a:bodyPr/>
          <a:lstStyle/>
          <a:p>
            <a:r>
              <a:rPr lang="tr-TR" dirty="0"/>
              <a:t>7.6 Hangi mantık yapısı</a:t>
            </a:r>
          </a:p>
        </p:txBody>
      </p:sp>
      <p:sp>
        <p:nvSpPr>
          <p:cNvPr id="3" name="İçerik Yer Tutucusu 2">
            <a:extLst>
              <a:ext uri="{FF2B5EF4-FFF2-40B4-BE49-F238E27FC236}">
                <a16:creationId xmlns:a16="http://schemas.microsoft.com/office/drawing/2014/main" xmlns="" id="{AB34F261-A9AB-4F07-BFEF-C4E84BD4FAE5}"/>
              </a:ext>
            </a:extLst>
          </p:cNvPr>
          <p:cNvSpPr>
            <a:spLocks noGrp="1"/>
          </p:cNvSpPr>
          <p:nvPr>
            <p:ph idx="1"/>
          </p:nvPr>
        </p:nvSpPr>
        <p:spPr>
          <a:xfrm>
            <a:off x="1024128" y="834495"/>
            <a:ext cx="9720073" cy="5474865"/>
          </a:xfrm>
        </p:spPr>
        <p:txBody>
          <a:bodyPr>
            <a:normAutofit fontScale="92500"/>
          </a:bodyPr>
          <a:lstStyle/>
          <a:p>
            <a:pPr>
              <a:buFont typeface="Arial" panose="020B0604020202020204" pitchFamily="34" charset="0"/>
              <a:buChar char="•"/>
            </a:pPr>
            <a:r>
              <a:rPr lang="tr-TR" sz="2800" dirty="0"/>
              <a:t>Bir problemi çözmek için hangi karar yapısını seçeceğimize nasıl karar vereceğiz? Bunun en kolay yolu her 3 yapı için çözümü yazmak ve bu çözümler içinden en hızlı, kolay algılanan ve en az koşulla çalışanı seçmektir. </a:t>
            </a:r>
          </a:p>
          <a:p>
            <a:pPr>
              <a:buFont typeface="Arial" panose="020B0604020202020204" pitchFamily="34" charset="0"/>
              <a:buChar char="•"/>
            </a:pPr>
            <a:r>
              <a:rPr lang="tr-TR" sz="2800" dirty="0"/>
              <a:t>Her zaman aynı yapıyı kullanmak ya da problemden istenildiği sıradaki yönergeleri kullanarak çözüm üretmek, sıkça başvurulan yollardır ancak bu yaklaşımlar her zaman en etkili çözüm ile sonuçlanmayabilir.</a:t>
            </a:r>
          </a:p>
          <a:p>
            <a:pPr>
              <a:buFont typeface="Arial" panose="020B0604020202020204" pitchFamily="34" charset="0"/>
              <a:buChar char="•"/>
            </a:pPr>
            <a:r>
              <a:rPr lang="tr-TR" sz="2800" dirty="0"/>
              <a:t>Burada kendi düşünce yapımıza (mantık yapımıza) en uygun olan ve kısa olan çözüm yolunu seçmek daha doğru olacaktır. </a:t>
            </a:r>
          </a:p>
          <a:p>
            <a:pPr>
              <a:buFont typeface="Arial" panose="020B0604020202020204" pitchFamily="34" charset="0"/>
              <a:buChar char="•"/>
            </a:pPr>
            <a:r>
              <a:rPr lang="tr-TR" sz="2800" dirty="0"/>
              <a:t>Mantık yapılarını uyguladıkça çözüm üretmede yatkınlık oluşacaktır.</a:t>
            </a:r>
          </a:p>
          <a:p>
            <a:pPr>
              <a:buFont typeface="Arial" panose="020B0604020202020204" pitchFamily="34" charset="0"/>
              <a:buChar char="•"/>
            </a:pPr>
            <a:r>
              <a:rPr lang="tr-TR" sz="2800" dirty="0"/>
              <a:t>Şimdi bir problemi çözmenin 4 farklı yolunu inceleyelim. Harcanan para miktarına göre belli sayılarda “</a:t>
            </a:r>
            <a:r>
              <a:rPr lang="tr-TR" sz="2800" dirty="0" err="1"/>
              <a:t>bonus</a:t>
            </a:r>
            <a:r>
              <a:rPr lang="tr-TR" sz="2800" dirty="0"/>
              <a:t>” verilmesi için farklı mantık yapılarında akış şemaları şu şekildedir:</a:t>
            </a:r>
          </a:p>
          <a:p>
            <a:pPr>
              <a:buFont typeface="Arial" panose="020B0604020202020204" pitchFamily="34" charset="0"/>
              <a:buChar char="•"/>
            </a:pPr>
            <a:endParaRPr lang="tr-TR" dirty="0"/>
          </a:p>
        </p:txBody>
      </p:sp>
    </p:spTree>
    <p:extLst>
      <p:ext uri="{BB962C8B-B14F-4D97-AF65-F5344CB8AC3E}">
        <p14:creationId xmlns:p14="http://schemas.microsoft.com/office/powerpoint/2010/main" val="178357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385BDB9-CD3C-47FE-A083-5E2469B5ADE9}"/>
              </a:ext>
            </a:extLst>
          </p:cNvPr>
          <p:cNvSpPr>
            <a:spLocks noGrp="1"/>
          </p:cNvSpPr>
          <p:nvPr>
            <p:ph type="title"/>
          </p:nvPr>
        </p:nvSpPr>
        <p:spPr>
          <a:xfrm>
            <a:off x="1024128" y="17037"/>
            <a:ext cx="9720072" cy="710924"/>
          </a:xfrm>
        </p:spPr>
        <p:txBody>
          <a:bodyPr/>
          <a:lstStyle/>
          <a:p>
            <a:r>
              <a:rPr lang="tr-TR" dirty="0"/>
              <a:t>7.6 hangi mantık yapısı</a:t>
            </a:r>
          </a:p>
        </p:txBody>
      </p:sp>
      <p:pic>
        <p:nvPicPr>
          <p:cNvPr id="5" name="Resim 4" descr="Ekran Kırpma">
            <a:extLst>
              <a:ext uri="{FF2B5EF4-FFF2-40B4-BE49-F238E27FC236}">
                <a16:creationId xmlns:a16="http://schemas.microsoft.com/office/drawing/2014/main" xmlns="" id="{A585F318-1171-47BF-8567-CBA0D8AE5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727960"/>
            <a:ext cx="11167872" cy="6130039"/>
          </a:xfrm>
          <a:prstGeom prst="rect">
            <a:avLst/>
          </a:prstGeom>
        </p:spPr>
      </p:pic>
    </p:spTree>
    <p:extLst>
      <p:ext uri="{BB962C8B-B14F-4D97-AF65-F5344CB8AC3E}">
        <p14:creationId xmlns:p14="http://schemas.microsoft.com/office/powerpoint/2010/main" val="340708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xmlns="" id="{583ACAA8-47B1-46E6-AB6B-8826DED14DD4}"/>
              </a:ext>
            </a:extLst>
          </p:cNvPr>
          <p:cNvSpPr>
            <a:spLocks noGrp="1"/>
          </p:cNvSpPr>
          <p:nvPr>
            <p:ph type="title"/>
          </p:nvPr>
        </p:nvSpPr>
        <p:spPr>
          <a:xfrm>
            <a:off x="1024128" y="17037"/>
            <a:ext cx="9720072" cy="710924"/>
          </a:xfrm>
        </p:spPr>
        <p:txBody>
          <a:bodyPr/>
          <a:lstStyle/>
          <a:p>
            <a:r>
              <a:rPr lang="tr-TR" dirty="0"/>
              <a:t>7.6 hangi mantık yapısı</a:t>
            </a:r>
          </a:p>
        </p:txBody>
      </p:sp>
      <p:pic>
        <p:nvPicPr>
          <p:cNvPr id="6" name="Resim 5" descr="Ekran Kırpma">
            <a:extLst>
              <a:ext uri="{FF2B5EF4-FFF2-40B4-BE49-F238E27FC236}">
                <a16:creationId xmlns:a16="http://schemas.microsoft.com/office/drawing/2014/main" xmlns="" id="{86584363-52A7-4634-934E-CAD0773FC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7" y="727961"/>
            <a:ext cx="11049504" cy="6135198"/>
          </a:xfrm>
          <a:prstGeom prst="rect">
            <a:avLst/>
          </a:prstGeom>
        </p:spPr>
      </p:pic>
    </p:spTree>
    <p:extLst>
      <p:ext uri="{BB962C8B-B14F-4D97-AF65-F5344CB8AC3E}">
        <p14:creationId xmlns:p14="http://schemas.microsoft.com/office/powerpoint/2010/main" val="163932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Kırpma">
            <a:extLst>
              <a:ext uri="{FF2B5EF4-FFF2-40B4-BE49-F238E27FC236}">
                <a16:creationId xmlns:a16="http://schemas.microsoft.com/office/drawing/2014/main" xmlns="" id="{B742BE27-6A87-4321-B644-9869CD25F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788" y="-6680"/>
            <a:ext cx="10264435" cy="6864680"/>
          </a:xfrm>
          <a:prstGeom prst="rect">
            <a:avLst/>
          </a:prstGeom>
        </p:spPr>
      </p:pic>
    </p:spTree>
    <p:extLst>
      <p:ext uri="{BB962C8B-B14F-4D97-AF65-F5344CB8AC3E}">
        <p14:creationId xmlns:p14="http://schemas.microsoft.com/office/powerpoint/2010/main" val="287514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61CF8F9-19DE-4615-B5B0-D0C83ABAAE5E}"/>
              </a:ext>
            </a:extLst>
          </p:cNvPr>
          <p:cNvSpPr>
            <a:spLocks noGrp="1"/>
          </p:cNvSpPr>
          <p:nvPr>
            <p:ph type="title"/>
          </p:nvPr>
        </p:nvSpPr>
        <p:spPr/>
        <p:txBody>
          <a:bodyPr/>
          <a:lstStyle/>
          <a:p>
            <a:r>
              <a:rPr lang="tr-TR" dirty="0"/>
              <a:t>Değerlendirme-ödev</a:t>
            </a:r>
          </a:p>
        </p:txBody>
      </p:sp>
      <p:sp>
        <p:nvSpPr>
          <p:cNvPr id="3" name="İçerik Yer Tutucusu 2">
            <a:extLst>
              <a:ext uri="{FF2B5EF4-FFF2-40B4-BE49-F238E27FC236}">
                <a16:creationId xmlns:a16="http://schemas.microsoft.com/office/drawing/2014/main" xmlns="" id="{702007D2-AB1E-4EFD-B6F4-1EFEB59BDE28}"/>
              </a:ext>
            </a:extLst>
          </p:cNvPr>
          <p:cNvSpPr>
            <a:spLocks noGrp="1"/>
          </p:cNvSpPr>
          <p:nvPr>
            <p:ph idx="1"/>
          </p:nvPr>
        </p:nvSpPr>
        <p:spPr/>
        <p:txBody>
          <a:bodyPr/>
          <a:lstStyle/>
          <a:p>
            <a:r>
              <a:rPr lang="tr-TR" dirty="0"/>
              <a:t>Bir öğrencinin harf notunu hesaplayan program için 4 farklı akış şeması ve algoritma oluşturunuz (Düz mantık kullanmayınız). </a:t>
            </a:r>
          </a:p>
          <a:p>
            <a:r>
              <a:rPr lang="tr-TR" dirty="0"/>
              <a:t>90 -100 = A </a:t>
            </a:r>
          </a:p>
          <a:p>
            <a:r>
              <a:rPr lang="tr-TR" dirty="0"/>
              <a:t>80-89 = B </a:t>
            </a:r>
          </a:p>
          <a:p>
            <a:r>
              <a:rPr lang="tr-TR" dirty="0"/>
              <a:t>70-79 = C </a:t>
            </a:r>
          </a:p>
          <a:p>
            <a:r>
              <a:rPr lang="tr-TR" dirty="0"/>
              <a:t>60-69 = D </a:t>
            </a:r>
          </a:p>
          <a:p>
            <a:r>
              <a:rPr lang="tr-TR" dirty="0"/>
              <a:t>0-59 = F</a:t>
            </a:r>
          </a:p>
        </p:txBody>
      </p:sp>
    </p:spTree>
    <p:extLst>
      <p:ext uri="{BB962C8B-B14F-4D97-AF65-F5344CB8AC3E}">
        <p14:creationId xmlns:p14="http://schemas.microsoft.com/office/powerpoint/2010/main" val="24622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BE6091C-F7B3-44BC-88CB-1D4F037019A7}"/>
              </a:ext>
            </a:extLst>
          </p:cNvPr>
          <p:cNvSpPr>
            <a:spLocks noGrp="1"/>
          </p:cNvSpPr>
          <p:nvPr>
            <p:ph type="title"/>
          </p:nvPr>
        </p:nvSpPr>
        <p:spPr>
          <a:xfrm>
            <a:off x="1024128" y="354042"/>
            <a:ext cx="9720072" cy="1093019"/>
          </a:xfrm>
        </p:spPr>
        <p:txBody>
          <a:bodyPr/>
          <a:lstStyle/>
          <a:p>
            <a:r>
              <a:rPr lang="tr-TR" dirty="0"/>
              <a:t>7.1 KARAR MANTIK YAPISI</a:t>
            </a:r>
          </a:p>
        </p:txBody>
      </p:sp>
      <p:sp>
        <p:nvSpPr>
          <p:cNvPr id="3" name="İçerik Yer Tutucusu 2">
            <a:extLst>
              <a:ext uri="{FF2B5EF4-FFF2-40B4-BE49-F238E27FC236}">
                <a16:creationId xmlns:a16="http://schemas.microsoft.com/office/drawing/2014/main" xmlns="" id="{BF0D3B8D-7BA8-41F8-A1A9-7664EE745762}"/>
              </a:ext>
            </a:extLst>
          </p:cNvPr>
          <p:cNvSpPr>
            <a:spLocks noGrp="1"/>
          </p:cNvSpPr>
          <p:nvPr>
            <p:ph idx="1"/>
          </p:nvPr>
        </p:nvSpPr>
        <p:spPr>
          <a:xfrm>
            <a:off x="1024128" y="1740023"/>
            <a:ext cx="9720073" cy="4569337"/>
          </a:xfrm>
        </p:spPr>
        <p:txBody>
          <a:bodyPr>
            <a:normAutofit lnSpcReduction="10000"/>
          </a:bodyPr>
          <a:lstStyle/>
          <a:p>
            <a:pPr>
              <a:buFont typeface="Arial" panose="020B0604020202020204" pitchFamily="34" charset="0"/>
              <a:buChar char="•"/>
            </a:pPr>
            <a:r>
              <a:rPr lang="tr-TR" dirty="0"/>
              <a:t>Karar yapıları, bilgisayara iki ya da daha fazla seçenek arasından seçim yapmak hakkı tanıyan önemli ve güçlü bir mantık yapısıdır. </a:t>
            </a:r>
          </a:p>
          <a:p>
            <a:pPr>
              <a:buFont typeface="Arial" panose="020B0604020202020204" pitchFamily="34" charset="0"/>
              <a:buChar char="•"/>
            </a:pPr>
            <a:r>
              <a:rPr lang="tr-TR" dirty="0"/>
              <a:t>Eğer karar yapıları olmasaydı bilgisayarlar hızlı bir hesap makinesi olmanın ötesine gidemezdi. </a:t>
            </a:r>
          </a:p>
          <a:p>
            <a:pPr>
              <a:buFont typeface="Arial" panose="020B0604020202020204" pitchFamily="34" charset="0"/>
              <a:buChar char="•"/>
            </a:pPr>
            <a:r>
              <a:rPr lang="tr-TR" dirty="0"/>
              <a:t>Karar yapıları, insanın düşünme tarzına çok uygun olduğu için anlaşılması son derece kolaydır. </a:t>
            </a:r>
          </a:p>
          <a:p>
            <a:pPr>
              <a:buFont typeface="Arial" panose="020B0604020202020204" pitchFamily="34" charset="0"/>
              <a:buChar char="•"/>
            </a:pPr>
            <a:r>
              <a:rPr lang="tr-TR" dirty="0"/>
              <a:t>Günlük hayatta sürekli kararlar veririz. Önümüze gelen seçeneklere göre kararlarımız şekillenir.</a:t>
            </a:r>
          </a:p>
          <a:p>
            <a:pPr>
              <a:buFont typeface="Arial" panose="020B0604020202020204" pitchFamily="34" charset="0"/>
              <a:buChar char="•"/>
            </a:pPr>
            <a:r>
              <a:rPr lang="tr-TR" dirty="0"/>
              <a:t>Örneğin hava kapalı ise yanıma şemsiye almalıyım. Bu en basitinden belirli bir duruma göre, şarta göre, karar verişimizi gösteriyor. </a:t>
            </a:r>
          </a:p>
          <a:p>
            <a:pPr>
              <a:buFont typeface="Arial" panose="020B0604020202020204" pitchFamily="34" charset="0"/>
              <a:buChar char="•"/>
            </a:pPr>
            <a:r>
              <a:rPr lang="tr-TR" dirty="0"/>
              <a:t>Bu mantık yapısını zaten sene başından beri çeşitli şekillerde görüyoruz. Şimdi biraz daha detaylı inceleme yapacağız.</a:t>
            </a:r>
          </a:p>
        </p:txBody>
      </p:sp>
    </p:spTree>
    <p:extLst>
      <p:ext uri="{BB962C8B-B14F-4D97-AF65-F5344CB8AC3E}">
        <p14:creationId xmlns:p14="http://schemas.microsoft.com/office/powerpoint/2010/main" val="110325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D0433BD-25EF-4F39-B04B-FE0EF8A22C20}"/>
              </a:ext>
            </a:extLst>
          </p:cNvPr>
          <p:cNvSpPr>
            <a:spLocks noGrp="1"/>
          </p:cNvSpPr>
          <p:nvPr>
            <p:ph type="title"/>
          </p:nvPr>
        </p:nvSpPr>
        <p:spPr/>
        <p:txBody>
          <a:bodyPr/>
          <a:lstStyle/>
          <a:p>
            <a:r>
              <a:rPr lang="tr-TR" dirty="0"/>
              <a:t>7.1 Karar mantık yapısı</a:t>
            </a:r>
          </a:p>
        </p:txBody>
      </p:sp>
      <p:sp>
        <p:nvSpPr>
          <p:cNvPr id="3" name="İçerik Yer Tutucusu 2">
            <a:extLst>
              <a:ext uri="{FF2B5EF4-FFF2-40B4-BE49-F238E27FC236}">
                <a16:creationId xmlns:a16="http://schemas.microsoft.com/office/drawing/2014/main" xmlns="" id="{2B22771F-7EC6-4F7B-911E-581DCA71B74F}"/>
              </a:ext>
            </a:extLst>
          </p:cNvPr>
          <p:cNvSpPr>
            <a:spLocks noGrp="1"/>
          </p:cNvSpPr>
          <p:nvPr>
            <p:ph idx="1"/>
          </p:nvPr>
        </p:nvSpPr>
        <p:spPr>
          <a:xfrm>
            <a:off x="1024129" y="2286000"/>
            <a:ext cx="5909332" cy="4390008"/>
          </a:xfrm>
        </p:spPr>
        <p:txBody>
          <a:bodyPr>
            <a:normAutofit/>
          </a:bodyPr>
          <a:lstStyle/>
          <a:p>
            <a:pPr>
              <a:buFont typeface="Arial" panose="020B0604020202020204" pitchFamily="34" charset="0"/>
              <a:buChar char="•"/>
            </a:pPr>
            <a:r>
              <a:rPr lang="tr-TR" dirty="0"/>
              <a:t>Karar mantık yapısı, </a:t>
            </a:r>
            <a:r>
              <a:rPr lang="tr-TR" dirty="0" err="1"/>
              <a:t>if</a:t>
            </a:r>
            <a:r>
              <a:rPr lang="tr-TR" dirty="0"/>
              <a:t>-</a:t>
            </a:r>
            <a:r>
              <a:rPr lang="tr-TR" dirty="0" err="1"/>
              <a:t>then</a:t>
            </a:r>
            <a:r>
              <a:rPr lang="tr-TR" dirty="0"/>
              <a:t>-else (eğer-koşul sağlanırsa-x, değilse y) yönergesini kullanır. </a:t>
            </a:r>
          </a:p>
          <a:p>
            <a:pPr>
              <a:buFont typeface="Arial" panose="020B0604020202020204" pitchFamily="34" charset="0"/>
              <a:buChar char="•"/>
            </a:pPr>
            <a:r>
              <a:rPr lang="tr-TR" dirty="0"/>
              <a:t>Bu durumda, eğer bir koşul doğru ise belli yönergeler; değilse farklı yönergeler çalıştırılabilir. “else” kısmı kullanılmak zorunda değildir; bazen bu durumlarda hiçbir yönerge olmayabilir. </a:t>
            </a:r>
          </a:p>
          <a:p>
            <a:pPr>
              <a:buFont typeface="Arial" panose="020B0604020202020204" pitchFamily="34" charset="0"/>
              <a:buChar char="•"/>
            </a:pPr>
            <a:r>
              <a:rPr lang="tr-TR" dirty="0"/>
              <a:t>Yandaki yapıyı ve satır başlarındaki boşlukları inceleyelim.</a:t>
            </a:r>
          </a:p>
          <a:p>
            <a:endParaRPr lang="tr-TR" dirty="0"/>
          </a:p>
        </p:txBody>
      </p:sp>
      <p:pic>
        <p:nvPicPr>
          <p:cNvPr id="7" name="Resim 6" descr="Ekran Kırpma">
            <a:extLst>
              <a:ext uri="{FF2B5EF4-FFF2-40B4-BE49-F238E27FC236}">
                <a16:creationId xmlns:a16="http://schemas.microsoft.com/office/drawing/2014/main" xmlns="" id="{E7EC6710-4FFD-4FD1-A2FD-412AFF185E43}"/>
              </a:ext>
            </a:extLst>
          </p:cNvPr>
          <p:cNvPicPr>
            <a:picLocks noChangeAspect="1"/>
          </p:cNvPicPr>
          <p:nvPr/>
        </p:nvPicPr>
        <p:blipFill rotWithShape="1">
          <a:blip r:embed="rId2">
            <a:extLst>
              <a:ext uri="{28A0092B-C50C-407E-A947-70E740481C1C}">
                <a14:useLocalDpi xmlns:a14="http://schemas.microsoft.com/office/drawing/2010/main" val="0"/>
              </a:ext>
            </a:extLst>
          </a:blip>
          <a:srcRect l="7682" r="15575"/>
          <a:stretch/>
        </p:blipFill>
        <p:spPr>
          <a:xfrm>
            <a:off x="7170198" y="2286797"/>
            <a:ext cx="4459550" cy="2844496"/>
          </a:xfrm>
          <a:prstGeom prst="rect">
            <a:avLst/>
          </a:prstGeom>
        </p:spPr>
      </p:pic>
    </p:spTree>
    <p:extLst>
      <p:ext uri="{BB962C8B-B14F-4D97-AF65-F5344CB8AC3E}">
        <p14:creationId xmlns:p14="http://schemas.microsoft.com/office/powerpoint/2010/main" val="81375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2B0D49E-B5E7-4860-B9DF-8C606E0B92A8}"/>
              </a:ext>
            </a:extLst>
          </p:cNvPr>
          <p:cNvSpPr>
            <a:spLocks noGrp="1"/>
          </p:cNvSpPr>
          <p:nvPr>
            <p:ph type="title"/>
          </p:nvPr>
        </p:nvSpPr>
        <p:spPr>
          <a:xfrm>
            <a:off x="1024128" y="17044"/>
            <a:ext cx="9720072" cy="1030520"/>
          </a:xfrm>
        </p:spPr>
        <p:txBody>
          <a:bodyPr/>
          <a:lstStyle/>
          <a:p>
            <a:r>
              <a:rPr lang="tr-TR" dirty="0"/>
              <a:t>7.1 Karar mantık yapısı</a:t>
            </a:r>
          </a:p>
        </p:txBody>
      </p:sp>
      <p:sp>
        <p:nvSpPr>
          <p:cNvPr id="3" name="İçerik Yer Tutucusu 2">
            <a:extLst>
              <a:ext uri="{FF2B5EF4-FFF2-40B4-BE49-F238E27FC236}">
                <a16:creationId xmlns:a16="http://schemas.microsoft.com/office/drawing/2014/main" xmlns="" id="{7C4BFF9C-FB3C-406D-B879-8D7E316D532D}"/>
              </a:ext>
            </a:extLst>
          </p:cNvPr>
          <p:cNvSpPr>
            <a:spLocks noGrp="1"/>
          </p:cNvSpPr>
          <p:nvPr>
            <p:ph idx="1"/>
          </p:nvPr>
        </p:nvSpPr>
        <p:spPr>
          <a:xfrm>
            <a:off x="1024128" y="870012"/>
            <a:ext cx="9720073" cy="5439348"/>
          </a:xfrm>
        </p:spPr>
        <p:txBody>
          <a:bodyPr>
            <a:normAutofit/>
          </a:bodyPr>
          <a:lstStyle/>
          <a:p>
            <a:pPr>
              <a:buFont typeface="Arial" panose="020B0604020202020204" pitchFamily="34" charset="0"/>
              <a:buChar char="•"/>
            </a:pPr>
            <a:r>
              <a:rPr lang="tr-TR" dirty="0"/>
              <a:t>Bu mantık yapısı ile çalışırken ortaya bir mantıksal sınama ortaya koymalıyız. Örneğin hava kapalı mı? Bunun doğru olduğu durumda gerçekleşecek işlemler : </a:t>
            </a:r>
            <a:r>
              <a:rPr lang="tr-TR" dirty="0">
                <a:solidFill>
                  <a:srgbClr val="FF0000"/>
                </a:solidFill>
              </a:rPr>
              <a:t>«Şemsiye almalıyım» </a:t>
            </a:r>
            <a:r>
              <a:rPr lang="tr-TR" dirty="0"/>
              <a:t>ve gerekiyorsa gerçekleşmeyeceği durumda işlemler: </a:t>
            </a:r>
            <a:r>
              <a:rPr lang="tr-TR" dirty="0">
                <a:solidFill>
                  <a:srgbClr val="FF0000"/>
                </a:solidFill>
              </a:rPr>
              <a:t>«Hava açık şemsiyeye gerek yok» </a:t>
            </a:r>
            <a:r>
              <a:rPr lang="tr-TR" dirty="0"/>
              <a:t>gibi. </a:t>
            </a:r>
          </a:p>
          <a:p>
            <a:pPr>
              <a:buFont typeface="Arial" panose="020B0604020202020204" pitchFamily="34" charset="0"/>
              <a:buChar char="•"/>
            </a:pPr>
            <a:r>
              <a:rPr lang="tr-TR" dirty="0"/>
              <a:t>Gerçek hayatla düşündüğümüz zaman durum bu şekilde biçimleniyor. Biz de bu koşul durumunu bilgisayarda çalıştırmak için bazı yapıları </a:t>
            </a:r>
            <a:r>
              <a:rPr lang="tr-TR" dirty="0" err="1"/>
              <a:t>yapıları</a:t>
            </a:r>
            <a:r>
              <a:rPr lang="tr-TR" dirty="0"/>
              <a:t> kullanmak zorundayız. Daha önce mantıksal operatörleri görmüştük. İşte bu mantıksal sınamaları yapmak için bu operatörleri kullanıyoruz.</a:t>
            </a:r>
          </a:p>
          <a:p>
            <a:pPr>
              <a:buFont typeface="Arial" panose="020B0604020202020204" pitchFamily="34" charset="0"/>
              <a:buChar char="•"/>
            </a:pPr>
            <a:r>
              <a:rPr lang="tr-TR" dirty="0"/>
              <a:t>Koşullara ilişkin açıklamalar aşağıdaki gibi olabilir: </a:t>
            </a:r>
          </a:p>
          <a:p>
            <a:pPr marL="0" indent="0">
              <a:buNone/>
            </a:pPr>
            <a:r>
              <a:rPr lang="tr-TR" dirty="0"/>
              <a:t>1. A &lt; B (A ve B sayısal, karakter ya da dizi gibi aynı veri türündedir.) </a:t>
            </a:r>
          </a:p>
          <a:p>
            <a:pPr marL="0" indent="0">
              <a:buNone/>
            </a:pPr>
            <a:r>
              <a:rPr lang="tr-TR" dirty="0"/>
              <a:t>2. X + 5 &gt; = Z ( X ve Z sayısal veridir.) </a:t>
            </a:r>
          </a:p>
          <a:p>
            <a:pPr marL="0" indent="0">
              <a:buNone/>
            </a:pPr>
            <a:r>
              <a:rPr lang="tr-TR" dirty="0"/>
              <a:t>3. E &lt; 5 OR F &gt; 12 ( E ve F sayısal veridir.) </a:t>
            </a:r>
          </a:p>
          <a:p>
            <a:pPr marL="0" indent="0">
              <a:buNone/>
            </a:pPr>
            <a:r>
              <a:rPr lang="tr-TR" dirty="0"/>
              <a:t>4. (A &lt; B) AND (X = 10 OR Y &gt;15) (A ve B sayısal, karakter ya da dizi gibi aynı veri türündedir ve X ve Y sayısal veridir.) </a:t>
            </a:r>
          </a:p>
          <a:p>
            <a:pPr>
              <a:buFont typeface="Arial" panose="020B0604020202020204" pitchFamily="34" charset="0"/>
              <a:buChar char="•"/>
            </a:pPr>
            <a:endParaRPr lang="tr-TR" dirty="0"/>
          </a:p>
        </p:txBody>
      </p:sp>
    </p:spTree>
    <p:extLst>
      <p:ext uri="{BB962C8B-B14F-4D97-AF65-F5344CB8AC3E}">
        <p14:creationId xmlns:p14="http://schemas.microsoft.com/office/powerpoint/2010/main" val="293958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2B01D5C-8340-4EEC-A0F3-2F31EECFDC28}"/>
              </a:ext>
            </a:extLst>
          </p:cNvPr>
          <p:cNvSpPr>
            <a:spLocks noGrp="1"/>
          </p:cNvSpPr>
          <p:nvPr>
            <p:ph type="title"/>
          </p:nvPr>
        </p:nvSpPr>
        <p:spPr>
          <a:xfrm>
            <a:off x="1024128" y="-45099"/>
            <a:ext cx="9720072" cy="773067"/>
          </a:xfrm>
        </p:spPr>
        <p:txBody>
          <a:bodyPr/>
          <a:lstStyle/>
          <a:p>
            <a:r>
              <a:rPr lang="tr-TR" dirty="0"/>
              <a:t>7.1.1 Tek koşullu yapılar</a:t>
            </a:r>
          </a:p>
        </p:txBody>
      </p:sp>
      <p:sp>
        <p:nvSpPr>
          <p:cNvPr id="3" name="İçerik Yer Tutucusu 2">
            <a:extLst>
              <a:ext uri="{FF2B5EF4-FFF2-40B4-BE49-F238E27FC236}">
                <a16:creationId xmlns:a16="http://schemas.microsoft.com/office/drawing/2014/main" xmlns="" id="{A720AEC1-4AE6-4120-A078-F023570EABFF}"/>
              </a:ext>
            </a:extLst>
          </p:cNvPr>
          <p:cNvSpPr>
            <a:spLocks noGrp="1"/>
          </p:cNvSpPr>
          <p:nvPr>
            <p:ph idx="1"/>
          </p:nvPr>
        </p:nvSpPr>
        <p:spPr>
          <a:xfrm>
            <a:off x="1024128" y="798990"/>
            <a:ext cx="10827561" cy="6059010"/>
          </a:xfrm>
        </p:spPr>
        <p:txBody>
          <a:bodyPr>
            <a:normAutofit/>
          </a:bodyPr>
          <a:lstStyle/>
          <a:p>
            <a:pPr>
              <a:buFont typeface="Arial" panose="020B0604020202020204" pitchFamily="34" charset="0"/>
              <a:buChar char="•"/>
            </a:pPr>
            <a:r>
              <a:rPr lang="tr-TR" dirty="0"/>
              <a:t>Tek bir koşulun sorgulandığı döngü yapısı için akış şeması aşağıdaki gibidir:</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buFont typeface="Arial" panose="020B0604020202020204" pitchFamily="34" charset="0"/>
              <a:buChar char="•"/>
            </a:pPr>
            <a:r>
              <a:rPr lang="tr-TR" dirty="0"/>
              <a:t>Koşulun sağlanıp sağlanmaması durumuna göre programın akışı değişir ve program, karara uygun yönergelerle çalışmaya devam eder. </a:t>
            </a:r>
          </a:p>
          <a:p>
            <a:pPr>
              <a:buFont typeface="Arial" panose="020B0604020202020204" pitchFamily="34" charset="0"/>
              <a:buChar char="•"/>
            </a:pPr>
            <a:r>
              <a:rPr lang="tr-TR" dirty="0"/>
              <a:t>Hiçbir zaman üçüncü bir seçenek olamaz çünkü karar sembolünden yalnızca iki olasılık çıkabilir. </a:t>
            </a:r>
          </a:p>
          <a:p>
            <a:pPr>
              <a:buFont typeface="Arial" panose="020B0604020202020204" pitchFamily="34" charset="0"/>
              <a:buChar char="•"/>
            </a:pPr>
            <a:r>
              <a:rPr lang="tr-TR" dirty="0"/>
              <a:t>Diğer bir ifade ile belirtilen durum ya doğrudur ya da yanlıştır. </a:t>
            </a:r>
          </a:p>
        </p:txBody>
      </p:sp>
      <p:pic>
        <p:nvPicPr>
          <p:cNvPr id="5" name="Resim 4" descr="Ekran Kırpma">
            <a:extLst>
              <a:ext uri="{FF2B5EF4-FFF2-40B4-BE49-F238E27FC236}">
                <a16:creationId xmlns:a16="http://schemas.microsoft.com/office/drawing/2014/main" xmlns="" id="{CE263098-EB31-4A78-B6F3-699B9189B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476" y="1139807"/>
            <a:ext cx="4477375" cy="3353268"/>
          </a:xfrm>
          <a:prstGeom prst="rect">
            <a:avLst/>
          </a:prstGeom>
        </p:spPr>
      </p:pic>
    </p:spTree>
    <p:extLst>
      <p:ext uri="{BB962C8B-B14F-4D97-AF65-F5344CB8AC3E}">
        <p14:creationId xmlns:p14="http://schemas.microsoft.com/office/powerpoint/2010/main" val="381562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C4B3457-92D1-4252-A4A8-A3DD6A8102AF}"/>
              </a:ext>
            </a:extLst>
          </p:cNvPr>
          <p:cNvSpPr>
            <a:spLocks noGrp="1"/>
          </p:cNvSpPr>
          <p:nvPr>
            <p:ph type="title"/>
          </p:nvPr>
        </p:nvSpPr>
        <p:spPr>
          <a:xfrm>
            <a:off x="1024128" y="25921"/>
            <a:ext cx="9720072" cy="879600"/>
          </a:xfrm>
        </p:spPr>
        <p:txBody>
          <a:bodyPr/>
          <a:lstStyle/>
          <a:p>
            <a:r>
              <a:rPr lang="tr-TR" dirty="0"/>
              <a:t>7.1.1 tek koşullu yapılar</a:t>
            </a:r>
          </a:p>
        </p:txBody>
      </p:sp>
      <p:sp>
        <p:nvSpPr>
          <p:cNvPr id="3" name="İçerik Yer Tutucusu 2">
            <a:extLst>
              <a:ext uri="{FF2B5EF4-FFF2-40B4-BE49-F238E27FC236}">
                <a16:creationId xmlns:a16="http://schemas.microsoft.com/office/drawing/2014/main" xmlns="" id="{5A6A9952-C807-44E5-A04E-41CE82629982}"/>
              </a:ext>
            </a:extLst>
          </p:cNvPr>
          <p:cNvSpPr>
            <a:spLocks noGrp="1"/>
          </p:cNvSpPr>
          <p:nvPr>
            <p:ph idx="1"/>
          </p:nvPr>
        </p:nvSpPr>
        <p:spPr>
          <a:xfrm>
            <a:off x="1024128" y="905521"/>
            <a:ext cx="5358917" cy="5403839"/>
          </a:xfrm>
        </p:spPr>
        <p:txBody>
          <a:bodyPr/>
          <a:lstStyle/>
          <a:p>
            <a:pPr>
              <a:buFont typeface="Arial" panose="020B0604020202020204" pitchFamily="34" charset="0"/>
              <a:buChar char="•"/>
            </a:pPr>
            <a:r>
              <a:rPr lang="tr-TR" dirty="0"/>
              <a:t>Örneğin bir öğrencinin puan ortalamasına bakarak Geçme/Kalma durumunu belirleyen bir program yazalım.</a:t>
            </a:r>
          </a:p>
          <a:p>
            <a:pPr>
              <a:buFont typeface="Arial" panose="020B0604020202020204" pitchFamily="34" charset="0"/>
              <a:buChar char="•"/>
            </a:pPr>
            <a:r>
              <a:rPr lang="tr-TR" dirty="0"/>
              <a:t>Bu programın algoritması yandaki gibi olacaktır:</a:t>
            </a:r>
          </a:p>
          <a:p>
            <a:pPr>
              <a:buFont typeface="Arial" panose="020B0604020202020204" pitchFamily="34" charset="0"/>
              <a:buChar char="•"/>
            </a:pPr>
            <a:endParaRPr lang="tr-TR" dirty="0"/>
          </a:p>
          <a:p>
            <a:pPr>
              <a:buFont typeface="Arial" panose="020B0604020202020204" pitchFamily="34" charset="0"/>
              <a:buChar char="•"/>
            </a:pPr>
            <a:endParaRPr lang="tr-TR" dirty="0"/>
          </a:p>
          <a:p>
            <a:pPr>
              <a:buFont typeface="Arial" panose="020B0604020202020204" pitchFamily="34" charset="0"/>
              <a:buChar char="•"/>
            </a:pPr>
            <a:endParaRPr lang="tr-TR" dirty="0"/>
          </a:p>
          <a:p>
            <a:pPr>
              <a:buFont typeface="Arial" panose="020B0604020202020204" pitchFamily="34" charset="0"/>
              <a:buChar char="•"/>
            </a:pPr>
            <a:r>
              <a:rPr lang="tr-TR" dirty="0"/>
              <a:t>Bu programa ait akış şeması ise şu şekildedir:</a:t>
            </a:r>
          </a:p>
          <a:p>
            <a:pPr>
              <a:buFont typeface="Arial" panose="020B0604020202020204" pitchFamily="34" charset="0"/>
              <a:buChar char="•"/>
            </a:pPr>
            <a:endParaRPr lang="tr-TR" dirty="0"/>
          </a:p>
          <a:p>
            <a:pPr>
              <a:buFont typeface="Arial" panose="020B0604020202020204" pitchFamily="34" charset="0"/>
              <a:buChar char="•"/>
            </a:pPr>
            <a:endParaRPr lang="tr-TR" dirty="0"/>
          </a:p>
        </p:txBody>
      </p:sp>
      <p:pic>
        <p:nvPicPr>
          <p:cNvPr id="7" name="Resim 6" descr="Ekran Kırpma">
            <a:extLst>
              <a:ext uri="{FF2B5EF4-FFF2-40B4-BE49-F238E27FC236}">
                <a16:creationId xmlns:a16="http://schemas.microsoft.com/office/drawing/2014/main" xmlns="" id="{27440D2E-2C74-4A60-B0C1-AF679D698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73" y="905521"/>
            <a:ext cx="5246390" cy="2286319"/>
          </a:xfrm>
          <a:prstGeom prst="rect">
            <a:avLst/>
          </a:prstGeom>
        </p:spPr>
      </p:pic>
      <p:pic>
        <p:nvPicPr>
          <p:cNvPr id="9" name="Resim 8" descr="Ekran Kırpma">
            <a:extLst>
              <a:ext uri="{FF2B5EF4-FFF2-40B4-BE49-F238E27FC236}">
                <a16:creationId xmlns:a16="http://schemas.microsoft.com/office/drawing/2014/main" xmlns="" id="{EB839E3E-3818-4186-AEC4-51275979A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067" y="3429000"/>
            <a:ext cx="5272123" cy="3261107"/>
          </a:xfrm>
          <a:prstGeom prst="rect">
            <a:avLst/>
          </a:prstGeom>
        </p:spPr>
      </p:pic>
    </p:spTree>
    <p:extLst>
      <p:ext uri="{BB962C8B-B14F-4D97-AF65-F5344CB8AC3E}">
        <p14:creationId xmlns:p14="http://schemas.microsoft.com/office/powerpoint/2010/main" val="55846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F31781B-4521-4340-B2E6-B8B3E696E6D7}"/>
              </a:ext>
            </a:extLst>
          </p:cNvPr>
          <p:cNvSpPr>
            <a:spLocks noGrp="1"/>
          </p:cNvSpPr>
          <p:nvPr>
            <p:ph type="title"/>
          </p:nvPr>
        </p:nvSpPr>
        <p:spPr>
          <a:xfrm>
            <a:off x="1024128" y="8170"/>
            <a:ext cx="9720072" cy="879600"/>
          </a:xfrm>
        </p:spPr>
        <p:txBody>
          <a:bodyPr/>
          <a:lstStyle/>
          <a:p>
            <a:r>
              <a:rPr lang="tr-TR" dirty="0"/>
              <a:t>7.1.2 Çok koşullu karar yapıları</a:t>
            </a:r>
          </a:p>
        </p:txBody>
      </p:sp>
      <p:sp>
        <p:nvSpPr>
          <p:cNvPr id="3" name="İçerik Yer Tutucusu 2">
            <a:extLst>
              <a:ext uri="{FF2B5EF4-FFF2-40B4-BE49-F238E27FC236}">
                <a16:creationId xmlns:a16="http://schemas.microsoft.com/office/drawing/2014/main" xmlns="" id="{2511CD6D-0C3D-489F-AD78-4A9111E2374F}"/>
              </a:ext>
            </a:extLst>
          </p:cNvPr>
          <p:cNvSpPr>
            <a:spLocks noGrp="1"/>
          </p:cNvSpPr>
          <p:nvPr>
            <p:ph idx="1"/>
          </p:nvPr>
        </p:nvSpPr>
        <p:spPr>
          <a:xfrm>
            <a:off x="1024128" y="887770"/>
            <a:ext cx="9720073" cy="5962060"/>
          </a:xfrm>
        </p:spPr>
        <p:txBody>
          <a:bodyPr/>
          <a:lstStyle/>
          <a:p>
            <a:pPr>
              <a:buFont typeface="Arial" panose="020B0604020202020204" pitchFamily="34" charset="0"/>
              <a:buChar char="•"/>
            </a:pPr>
            <a:r>
              <a:rPr lang="tr-TR" sz="2400" dirty="0"/>
              <a:t>Birden fazla koşulun olduğu durumlar biraz daha karmaşıktır.</a:t>
            </a:r>
          </a:p>
          <a:p>
            <a:pPr>
              <a:buFont typeface="Arial" panose="020B0604020202020204" pitchFamily="34" charset="0"/>
              <a:buChar char="•"/>
            </a:pPr>
            <a:r>
              <a:rPr lang="tr-TR" sz="2400" dirty="0"/>
              <a:t>Bu tür kararlarda durumları birleştirmek için mantık operatörlerinden yararlanılır. </a:t>
            </a:r>
          </a:p>
          <a:p>
            <a:pPr>
              <a:buFont typeface="Arial" panose="020B0604020202020204" pitchFamily="34" charset="0"/>
              <a:buChar char="•"/>
            </a:pPr>
            <a:r>
              <a:rPr lang="tr-TR" sz="2400" dirty="0"/>
              <a:t>Durumlar arttıkça karar yapısı da karmaşık hâle gelir ve "Doğru" ya da "Yanlış" için atılacak adım sayısı da artar.</a:t>
            </a:r>
          </a:p>
          <a:p>
            <a:pPr>
              <a:buFont typeface="Arial" panose="020B0604020202020204" pitchFamily="34" charset="0"/>
              <a:buChar char="•"/>
            </a:pPr>
            <a:r>
              <a:rPr lang="tr-TR" sz="2400" dirty="0"/>
              <a:t>Birden fazla karar içeren algoritmaları yazmak için kullanılacak üç tür karar yapısı vardır: Düz mantık, Pozitif Mantık ve Negatif Mantık. </a:t>
            </a:r>
          </a:p>
          <a:p>
            <a:pPr>
              <a:buFont typeface="Arial" panose="020B0604020202020204" pitchFamily="34" charset="0"/>
              <a:buChar char="•"/>
            </a:pPr>
            <a:r>
              <a:rPr lang="tr-TR" sz="2400" dirty="0"/>
              <a:t>Düz mantık bütün koşulların doğrusal olarak işlenmesi anlamına gelir. </a:t>
            </a:r>
          </a:p>
          <a:p>
            <a:pPr>
              <a:buFont typeface="Arial" panose="020B0604020202020204" pitchFamily="34" charset="0"/>
              <a:buChar char="•"/>
            </a:pPr>
            <a:r>
              <a:rPr lang="tr-TR" sz="2400" dirty="0"/>
              <a:t>Bu durumda else ile ifade edilen diğer seçeneği bulunmaz. </a:t>
            </a:r>
          </a:p>
          <a:p>
            <a:pPr>
              <a:buFont typeface="Arial" panose="020B0604020202020204" pitchFamily="34" charset="0"/>
              <a:buChar char="•"/>
            </a:pPr>
            <a:r>
              <a:rPr lang="tr-TR" sz="2400" dirty="0"/>
              <a:t>Koşul yanlış olduğunda program doğrudan bir sonraki koşula geçer, koşul doğru ise gerekli işlemler yapıldıktan sonra bir sonraki koşula geçilir. </a:t>
            </a:r>
          </a:p>
          <a:p>
            <a:pPr>
              <a:buFont typeface="Arial" panose="020B0604020202020204" pitchFamily="34" charset="0"/>
              <a:buChar char="•"/>
            </a:pPr>
            <a:r>
              <a:rPr lang="tr-TR" sz="2400" dirty="0"/>
              <a:t>Program akışında bütün koşullar sıra ile gözden geçirilir.</a:t>
            </a:r>
          </a:p>
          <a:p>
            <a:pPr>
              <a:buFont typeface="Arial" panose="020B0604020202020204" pitchFamily="34" charset="0"/>
              <a:buChar char="•"/>
            </a:pPr>
            <a:r>
              <a:rPr lang="tr-TR" sz="2400" dirty="0"/>
              <a:t>Önce Düz mantık yapısını açıklayalım diğerlerini sırası ile gözden geçireceğiz.</a:t>
            </a:r>
          </a:p>
          <a:p>
            <a:endParaRPr lang="tr-TR" dirty="0"/>
          </a:p>
        </p:txBody>
      </p:sp>
    </p:spTree>
    <p:extLst>
      <p:ext uri="{BB962C8B-B14F-4D97-AF65-F5344CB8AC3E}">
        <p14:creationId xmlns:p14="http://schemas.microsoft.com/office/powerpoint/2010/main" val="223445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81263D1-A5FD-4FC5-A019-B379C4008E73}"/>
              </a:ext>
            </a:extLst>
          </p:cNvPr>
          <p:cNvSpPr>
            <a:spLocks noGrp="1"/>
          </p:cNvSpPr>
          <p:nvPr>
            <p:ph type="title"/>
          </p:nvPr>
        </p:nvSpPr>
        <p:spPr>
          <a:xfrm>
            <a:off x="1024128" y="8167"/>
            <a:ext cx="9720072" cy="861844"/>
          </a:xfrm>
        </p:spPr>
        <p:txBody>
          <a:bodyPr/>
          <a:lstStyle/>
          <a:p>
            <a:r>
              <a:rPr lang="tr-TR" dirty="0"/>
              <a:t>7.2 düz mantık </a:t>
            </a:r>
          </a:p>
        </p:txBody>
      </p:sp>
      <p:sp>
        <p:nvSpPr>
          <p:cNvPr id="3" name="İçerik Yer Tutucusu 2">
            <a:extLst>
              <a:ext uri="{FF2B5EF4-FFF2-40B4-BE49-F238E27FC236}">
                <a16:creationId xmlns:a16="http://schemas.microsoft.com/office/drawing/2014/main" xmlns="" id="{0C3CAE22-413C-46FF-AC45-7C653BEF01D5}"/>
              </a:ext>
            </a:extLst>
          </p:cNvPr>
          <p:cNvSpPr>
            <a:spLocks noGrp="1"/>
          </p:cNvSpPr>
          <p:nvPr>
            <p:ph idx="1"/>
          </p:nvPr>
        </p:nvSpPr>
        <p:spPr>
          <a:xfrm>
            <a:off x="1024128" y="870011"/>
            <a:ext cx="9720073" cy="5439349"/>
          </a:xfrm>
        </p:spPr>
        <p:txBody>
          <a:bodyPr/>
          <a:lstStyle/>
          <a:p>
            <a:pPr>
              <a:buFont typeface="Arial" panose="020B0604020202020204" pitchFamily="34" charset="0"/>
              <a:buChar char="•"/>
            </a:pPr>
            <a:r>
              <a:rPr lang="tr-TR" dirty="0"/>
              <a:t>Düz mantık ile çalışan kararlarda bütün koşullar test edilir. </a:t>
            </a:r>
          </a:p>
          <a:p>
            <a:pPr>
              <a:buFont typeface="Arial" panose="020B0604020202020204" pitchFamily="34" charset="0"/>
              <a:buChar char="•"/>
            </a:pPr>
            <a:r>
              <a:rPr lang="tr-TR" dirty="0"/>
              <a:t>Bir koşulun test edilmesi, “Doğru” ya da “Yanlış” sonuç elde etmek için durumun işlenmesidir. </a:t>
            </a:r>
          </a:p>
          <a:p>
            <a:pPr>
              <a:buFont typeface="Arial" panose="020B0604020202020204" pitchFamily="34" charset="0"/>
              <a:buChar char="•"/>
            </a:pPr>
            <a:r>
              <a:rPr lang="tr-TR" dirty="0"/>
              <a:t>Düz mantık çözümlerin içinde en yetersizi, çözüm olarak nitelendirilebilir çünkü bütün koşulların test edilmesi, programın çalışmasını da uzatır. </a:t>
            </a:r>
          </a:p>
          <a:p>
            <a:pPr>
              <a:buFont typeface="Arial" panose="020B0604020202020204" pitchFamily="34" charset="0"/>
              <a:buChar char="•"/>
            </a:pPr>
            <a:r>
              <a:rPr lang="tr-TR" dirty="0"/>
              <a:t>Bazen birbiri ile ilişkisiz durumlar olduğunda ya da tüm durumların kontrolü gerektiğinde bunu kullanmak mecburi olmaktadır. </a:t>
            </a:r>
          </a:p>
          <a:p>
            <a:pPr>
              <a:buFont typeface="Arial" panose="020B0604020202020204" pitchFamily="34" charset="0"/>
              <a:buChar char="•"/>
            </a:pPr>
            <a:r>
              <a:rPr lang="tr-TR" dirty="0"/>
              <a:t>Düz mantık yapısı genellikle diğer karar yapıları ile bir arada kullanılır. </a:t>
            </a:r>
          </a:p>
          <a:p>
            <a:pPr>
              <a:buFont typeface="Arial" panose="020B0604020202020204" pitchFamily="34" charset="0"/>
              <a:buChar char="•"/>
            </a:pPr>
            <a:r>
              <a:rPr lang="tr-TR" dirty="0"/>
              <a:t>Şimdi düz mantık ile çözülebilen bir örneği inceleyelim. Tiyatro bileti alırken bilet fiyatı yaşa göre değişmektedir. Yaşı 18’den küçük olanlar için bilet ücreti 15 TL; yaşı 18’den büyük ve 65’ten küçük olanlar için 20 TL ve yaşı 65’ten büyük olanlar için 10 TL olarak belirlenmiştir. Bu durumda tiyatro seyircilerinin yaşlarına göre bilet almalarına olanak sağlayan bir çözüm geliştirmemiz gerekir. Bu problemin çözümü için algoritma şu şekildedir:</a:t>
            </a:r>
          </a:p>
          <a:p>
            <a:pPr>
              <a:buFont typeface="Arial" panose="020B0604020202020204" pitchFamily="34" charset="0"/>
              <a:buChar char="•"/>
            </a:pPr>
            <a:endParaRPr lang="tr-TR" dirty="0"/>
          </a:p>
        </p:txBody>
      </p:sp>
    </p:spTree>
    <p:extLst>
      <p:ext uri="{BB962C8B-B14F-4D97-AF65-F5344CB8AC3E}">
        <p14:creationId xmlns:p14="http://schemas.microsoft.com/office/powerpoint/2010/main" val="4018963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93</TotalTime>
  <Words>1381</Words>
  <Application>Microsoft Office PowerPoint</Application>
  <PresentationFormat>Özel</PresentationFormat>
  <Paragraphs>107</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Entegral</vt:lpstr>
      <vt:lpstr>7.Karar mantık yapısı ile problem çözme</vt:lpstr>
      <vt:lpstr>PowerPoint Sunusu</vt:lpstr>
      <vt:lpstr>7.1 KARAR MANTIK YAPISI</vt:lpstr>
      <vt:lpstr>7.1 Karar mantık yapısı</vt:lpstr>
      <vt:lpstr>7.1 Karar mantık yapısı</vt:lpstr>
      <vt:lpstr>7.1.1 Tek koşullu yapılar</vt:lpstr>
      <vt:lpstr>7.1.1 tek koşullu yapılar</vt:lpstr>
      <vt:lpstr>7.1.2 Çok koşullu karar yapıları</vt:lpstr>
      <vt:lpstr>7.2 düz mantık </vt:lpstr>
      <vt:lpstr>7.2 düz mantık yapısı</vt:lpstr>
      <vt:lpstr>7.3 pozitif mantık kullanımı</vt:lpstr>
      <vt:lpstr>7.3 pozitif mantık kullanımı</vt:lpstr>
      <vt:lpstr>7.3 doğru mantık kullanımı</vt:lpstr>
      <vt:lpstr>7.4 negatif mantık kullanımı</vt:lpstr>
      <vt:lpstr>7.4 negatif mantık kullanımı</vt:lpstr>
      <vt:lpstr>7.4 negatif mantık kullanımı</vt:lpstr>
      <vt:lpstr>7.6 Hangi mantık yapısı</vt:lpstr>
      <vt:lpstr>7.6 hangi mantık yapısı</vt:lpstr>
      <vt:lpstr>7.6 hangi mantık yapısı</vt:lpstr>
      <vt:lpstr>Değerlendirme-ödev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7.Karar mantık yapısı ile problem çözme</dc:title>
  <dc:creator>seyda özdemir</dc:creator>
  <cp:lastModifiedBy>PC</cp:lastModifiedBy>
  <cp:revision>19</cp:revision>
  <dcterms:created xsi:type="dcterms:W3CDTF">2017-12-24T11:50:03Z</dcterms:created>
  <dcterms:modified xsi:type="dcterms:W3CDTF">2024-05-12T13:14:48Z</dcterms:modified>
</cp:coreProperties>
</file>